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1" r:id="rId2"/>
    <p:sldMasterId id="2147483678" r:id="rId3"/>
    <p:sldMasterId id="2147483692" r:id="rId4"/>
  </p:sldMasterIdLst>
  <p:notesMasterIdLst>
    <p:notesMasterId r:id="rId144"/>
  </p:notesMasterIdLst>
  <p:handoutMasterIdLst>
    <p:handoutMasterId r:id="rId145"/>
  </p:handoutMasterIdLst>
  <p:sldIdLst>
    <p:sldId id="830" r:id="rId5"/>
    <p:sldId id="937" r:id="rId6"/>
    <p:sldId id="1082" r:id="rId7"/>
    <p:sldId id="1083" r:id="rId8"/>
    <p:sldId id="1084" r:id="rId9"/>
    <p:sldId id="888" r:id="rId10"/>
    <p:sldId id="938" r:id="rId11"/>
    <p:sldId id="894" r:id="rId12"/>
    <p:sldId id="889" r:id="rId13"/>
    <p:sldId id="890" r:id="rId14"/>
    <p:sldId id="891" r:id="rId15"/>
    <p:sldId id="892" r:id="rId16"/>
    <p:sldId id="893" r:id="rId17"/>
    <p:sldId id="899" r:id="rId18"/>
    <p:sldId id="936" r:id="rId19"/>
    <p:sldId id="916" r:id="rId20"/>
    <p:sldId id="917" r:id="rId21"/>
    <p:sldId id="918" r:id="rId22"/>
    <p:sldId id="919" r:id="rId23"/>
    <p:sldId id="920" r:id="rId24"/>
    <p:sldId id="921" r:id="rId25"/>
    <p:sldId id="922" r:id="rId26"/>
    <p:sldId id="923" r:id="rId27"/>
    <p:sldId id="924" r:id="rId28"/>
    <p:sldId id="925" r:id="rId29"/>
    <p:sldId id="926" r:id="rId30"/>
    <p:sldId id="931" r:id="rId31"/>
    <p:sldId id="932" r:id="rId32"/>
    <p:sldId id="963" r:id="rId33"/>
    <p:sldId id="1081" r:id="rId34"/>
    <p:sldId id="981" r:id="rId35"/>
    <p:sldId id="982" r:id="rId36"/>
    <p:sldId id="983" r:id="rId37"/>
    <p:sldId id="984" r:id="rId38"/>
    <p:sldId id="985" r:id="rId39"/>
    <p:sldId id="1008" r:id="rId40"/>
    <p:sldId id="995" r:id="rId41"/>
    <p:sldId id="1085" r:id="rId42"/>
    <p:sldId id="998" r:id="rId43"/>
    <p:sldId id="999" r:id="rId44"/>
    <p:sldId id="1000" r:id="rId45"/>
    <p:sldId id="1001" r:id="rId46"/>
    <p:sldId id="1002" r:id="rId47"/>
    <p:sldId id="1003" r:id="rId48"/>
    <p:sldId id="1006" r:id="rId49"/>
    <p:sldId id="1012" r:id="rId50"/>
    <p:sldId id="1014" r:id="rId51"/>
    <p:sldId id="1017" r:id="rId52"/>
    <p:sldId id="1019" r:id="rId53"/>
    <p:sldId id="1020" r:id="rId54"/>
    <p:sldId id="1015" r:id="rId55"/>
    <p:sldId id="1016" r:id="rId56"/>
    <p:sldId id="906" r:id="rId57"/>
    <p:sldId id="907" r:id="rId58"/>
    <p:sldId id="908" r:id="rId59"/>
    <p:sldId id="1022" r:id="rId60"/>
    <p:sldId id="1023" r:id="rId61"/>
    <p:sldId id="1024" r:id="rId62"/>
    <p:sldId id="1025" r:id="rId63"/>
    <p:sldId id="1026" r:id="rId64"/>
    <p:sldId id="1027" r:id="rId65"/>
    <p:sldId id="1028" r:id="rId66"/>
    <p:sldId id="1029" r:id="rId67"/>
    <p:sldId id="1030" r:id="rId68"/>
    <p:sldId id="1035" r:id="rId69"/>
    <p:sldId id="1031" r:id="rId70"/>
    <p:sldId id="1032" r:id="rId71"/>
    <p:sldId id="1036" r:id="rId72"/>
    <p:sldId id="1037" r:id="rId73"/>
    <p:sldId id="1038" r:id="rId74"/>
    <p:sldId id="1039" r:id="rId75"/>
    <p:sldId id="1040" r:id="rId76"/>
    <p:sldId id="1041" r:id="rId77"/>
    <p:sldId id="1042" r:id="rId78"/>
    <p:sldId id="1043" r:id="rId79"/>
    <p:sldId id="1044" r:id="rId80"/>
    <p:sldId id="1045" r:id="rId81"/>
    <p:sldId id="1046" r:id="rId82"/>
    <p:sldId id="1047" r:id="rId83"/>
    <p:sldId id="1048" r:id="rId84"/>
    <p:sldId id="1049" r:id="rId85"/>
    <p:sldId id="1050" r:id="rId86"/>
    <p:sldId id="1051" r:id="rId87"/>
    <p:sldId id="1052" r:id="rId88"/>
    <p:sldId id="1053" r:id="rId89"/>
    <p:sldId id="1054" r:id="rId90"/>
    <p:sldId id="1055" r:id="rId91"/>
    <p:sldId id="1056" r:id="rId92"/>
    <p:sldId id="1057" r:id="rId93"/>
    <p:sldId id="1058" r:id="rId94"/>
    <p:sldId id="1059" r:id="rId95"/>
    <p:sldId id="1060" r:id="rId96"/>
    <p:sldId id="1061" r:id="rId97"/>
    <p:sldId id="1062" r:id="rId98"/>
    <p:sldId id="1063" r:id="rId99"/>
    <p:sldId id="1064" r:id="rId100"/>
    <p:sldId id="1066" r:id="rId101"/>
    <p:sldId id="834" r:id="rId102"/>
    <p:sldId id="835" r:id="rId103"/>
    <p:sldId id="836" r:id="rId104"/>
    <p:sldId id="837" r:id="rId105"/>
    <p:sldId id="838" r:id="rId106"/>
    <p:sldId id="840" r:id="rId107"/>
    <p:sldId id="841" r:id="rId108"/>
    <p:sldId id="844" r:id="rId109"/>
    <p:sldId id="845" r:id="rId110"/>
    <p:sldId id="848" r:id="rId111"/>
    <p:sldId id="849" r:id="rId112"/>
    <p:sldId id="850" r:id="rId113"/>
    <p:sldId id="863" r:id="rId114"/>
    <p:sldId id="864" r:id="rId115"/>
    <p:sldId id="865" r:id="rId116"/>
    <p:sldId id="866" r:id="rId117"/>
    <p:sldId id="867" r:id="rId118"/>
    <p:sldId id="868" r:id="rId119"/>
    <p:sldId id="869" r:id="rId120"/>
    <p:sldId id="870" r:id="rId121"/>
    <p:sldId id="871" r:id="rId122"/>
    <p:sldId id="872" r:id="rId123"/>
    <p:sldId id="873" r:id="rId124"/>
    <p:sldId id="874" r:id="rId125"/>
    <p:sldId id="875" r:id="rId126"/>
    <p:sldId id="876" r:id="rId127"/>
    <p:sldId id="877" r:id="rId128"/>
    <p:sldId id="878" r:id="rId129"/>
    <p:sldId id="879" r:id="rId130"/>
    <p:sldId id="880" r:id="rId131"/>
    <p:sldId id="881" r:id="rId132"/>
    <p:sldId id="882" r:id="rId133"/>
    <p:sldId id="883" r:id="rId134"/>
    <p:sldId id="884" r:id="rId135"/>
    <p:sldId id="885" r:id="rId136"/>
    <p:sldId id="886" r:id="rId137"/>
    <p:sldId id="1074" r:id="rId138"/>
    <p:sldId id="1075" r:id="rId139"/>
    <p:sldId id="1034" r:id="rId140"/>
    <p:sldId id="1068" r:id="rId141"/>
    <p:sldId id="1067" r:id="rId142"/>
    <p:sldId id="1069" r:id="rId143"/>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42B"/>
    <a:srgbClr val="CCFFCC"/>
    <a:srgbClr val="FFFF00"/>
    <a:srgbClr val="00FF00"/>
    <a:srgbClr val="FF66CC"/>
    <a:srgbClr val="FF0000"/>
    <a:srgbClr val="981402"/>
    <a:srgbClr val="8A1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9" autoAdjust="0"/>
    <p:restoredTop sz="93560" autoAdjust="0"/>
  </p:normalViewPr>
  <p:slideViewPr>
    <p:cSldViewPr>
      <p:cViewPr varScale="1">
        <p:scale>
          <a:sx n="89" d="100"/>
          <a:sy n="89" d="100"/>
        </p:scale>
        <p:origin x="123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80536"/>
    </p:cViewPr>
  </p:sorterViewPr>
  <p:notesViewPr>
    <p:cSldViewPr>
      <p:cViewPr varScale="1">
        <p:scale>
          <a:sx n="38" d="100"/>
          <a:sy n="38" d="100"/>
        </p:scale>
        <p:origin x="-1446"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ableStyles" Target="tableStyle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notesMaster" Target="notesMasters/notesMaster1.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96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266825" y="727075"/>
            <a:ext cx="4783138" cy="358775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74725" y="4560888"/>
            <a:ext cx="5365750" cy="4319587"/>
          </a:xfrm>
          <a:prstGeom prst="rect">
            <a:avLst/>
          </a:prstGeom>
          <a:noFill/>
          <a:ln w="12700">
            <a:noFill/>
            <a:miter lim="800000"/>
            <a:headEnd/>
            <a:tailEnd/>
          </a:ln>
          <a:effectLst/>
        </p:spPr>
        <p:txBody>
          <a:bodyPr vert="horz" wrap="square" lIns="96343" tIns="47326" rIns="96343" bIns="4732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134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xfrm>
            <a:off x="1270000" y="727075"/>
            <a:ext cx="4783138" cy="3587750"/>
          </a:xfrm>
          <a:ln/>
        </p:spPr>
      </p:sp>
      <p:sp>
        <p:nvSpPr>
          <p:cNvPr id="8898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solidFill>
                <a:prstClr val="black"/>
              </a:solidFill>
            </a:endParaRPr>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ChangeArrowheads="1"/>
          </p:cNvSpPr>
          <p:nvPr/>
        </p:nvSpPr>
        <p:spPr bwMode="auto">
          <a:xfrm>
            <a:off x="414655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5" name="Rectangle 3"/>
          <p:cNvSpPr>
            <a:spLocks noChangeArrowheads="1"/>
          </p:cNvSpPr>
          <p:nvPr/>
        </p:nvSpPr>
        <p:spPr bwMode="auto">
          <a:xfrm>
            <a:off x="4146550" y="9120188"/>
            <a:ext cx="3168650" cy="481012"/>
          </a:xfrm>
          <a:prstGeom prst="rect">
            <a:avLst/>
          </a:prstGeom>
          <a:noFill/>
          <a:ln w="12700">
            <a:noFill/>
            <a:miter lim="800000"/>
            <a:headEnd/>
            <a:tailEnd/>
          </a:ln>
          <a:effectLst/>
        </p:spPr>
        <p:txBody>
          <a:bodyPr lIns="96317" tIns="47313" rIns="96317" bIns="47313" anchor="b"/>
          <a:lstStyle/>
          <a:p>
            <a:pPr algn="r" defTabSz="973138"/>
            <a:r>
              <a:rPr lang="en-US" sz="1200">
                <a:solidFill>
                  <a:prstClr val="black"/>
                </a:solidFill>
                <a:latin typeface="Math1" charset="0"/>
              </a:rPr>
              <a:t>2</a:t>
            </a:r>
          </a:p>
        </p:txBody>
      </p:sp>
      <p:sp>
        <p:nvSpPr>
          <p:cNvPr id="346116" name="Rectangle 4"/>
          <p:cNvSpPr>
            <a:spLocks noChangeArrowheads="1"/>
          </p:cNvSpPr>
          <p:nvPr/>
        </p:nvSpPr>
        <p:spPr bwMode="auto">
          <a:xfrm>
            <a:off x="0" y="9120188"/>
            <a:ext cx="3168650" cy="481012"/>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7" name="Rectangle 5"/>
          <p:cNvSpPr>
            <a:spLocks noChangeArrowheads="1"/>
          </p:cNvSpPr>
          <p:nvPr/>
        </p:nvSpPr>
        <p:spPr bwMode="auto">
          <a:xfrm>
            <a:off x="0" y="0"/>
            <a:ext cx="3168650" cy="481013"/>
          </a:xfrm>
          <a:prstGeom prst="rect">
            <a:avLst/>
          </a:prstGeom>
          <a:noFill/>
          <a:ln w="12700">
            <a:noFill/>
            <a:miter lim="800000"/>
            <a:headEnd/>
            <a:tailEnd/>
          </a:ln>
          <a:effectLst/>
        </p:spPr>
        <p:txBody>
          <a:bodyPr wrap="none" anchor="ctr"/>
          <a:lstStyle/>
          <a:p>
            <a:endParaRPr lang="en-US">
              <a:solidFill>
                <a:prstClr val="black"/>
              </a:solidFill>
            </a:endParaRPr>
          </a:p>
        </p:txBody>
      </p:sp>
      <p:sp>
        <p:nvSpPr>
          <p:cNvPr id="346118" name="Rectangle 6"/>
          <p:cNvSpPr>
            <a:spLocks noGrp="1" noRot="1" noChangeAspect="1" noChangeArrowheads="1" noTextEdit="1"/>
          </p:cNvSpPr>
          <p:nvPr>
            <p:ph type="sldImg"/>
          </p:nvPr>
        </p:nvSpPr>
        <p:spPr>
          <a:xfrm>
            <a:off x="1268413" y="727075"/>
            <a:ext cx="4783137" cy="3587750"/>
          </a:xfrm>
          <a:solidFill>
            <a:srgbClr val="FFFFFF"/>
          </a:solidFill>
          <a:ln cap="flat"/>
        </p:spPr>
      </p:sp>
      <p:sp>
        <p:nvSpPr>
          <p:cNvPr id="346119" name="Rectangle 7"/>
          <p:cNvSpPr>
            <a:spLocks noGrp="1" noChangeArrowheads="1"/>
          </p:cNvSpPr>
          <p:nvPr>
            <p:ph type="body" idx="1"/>
          </p:nvPr>
        </p:nvSpPr>
        <p:spPr>
          <a:noFill/>
          <a:ln w="9525"/>
        </p:spPr>
        <p:txBody>
          <a:bodyPr lIns="96317" tIns="47313" rIns="96317" bIns="47313"/>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59494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4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pPr algn="ctr"/>
            <a:endParaRPr lang="en-US">
              <a:solidFill>
                <a:prstClr val="black"/>
              </a:solidFill>
            </a:endParaRPr>
          </a:p>
        </p:txBody>
      </p:sp>
      <p:sp>
        <p:nvSpPr>
          <p:cNvPr id="59495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59495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Rectangle 2"/>
          <p:cNvSpPr>
            <a:spLocks noGrp="1" noRot="1" noChangeAspect="1" noChangeArrowheads="1" noTextEdit="1"/>
          </p:cNvSpPr>
          <p:nvPr>
            <p:ph type="sldImg"/>
          </p:nvPr>
        </p:nvSpPr>
        <p:spPr>
          <a:xfrm>
            <a:off x="1257300" y="720725"/>
            <a:ext cx="4800600" cy="3600450"/>
          </a:xfrm>
          <a:ln/>
        </p:spPr>
      </p:sp>
      <p:sp>
        <p:nvSpPr>
          <p:cNvPr id="1636355"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7479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Rot="1" noChangeAspect="1" noChangeArrowheads="1" noTextEdit="1"/>
          </p:cNvSpPr>
          <p:nvPr>
            <p:ph type="sldImg"/>
          </p:nvPr>
        </p:nvSpPr>
        <p:spPr>
          <a:ln/>
        </p:spPr>
      </p:sp>
      <p:sp>
        <p:nvSpPr>
          <p:cNvPr id="6686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4144964" y="0"/>
            <a:ext cx="3170237"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5" name="Rectangle 3"/>
          <p:cNvSpPr>
            <a:spLocks noChangeArrowheads="1"/>
          </p:cNvSpPr>
          <p:nvPr/>
        </p:nvSpPr>
        <p:spPr bwMode="auto">
          <a:xfrm>
            <a:off x="4144964" y="9120188"/>
            <a:ext cx="3170237" cy="481012"/>
          </a:xfrm>
          <a:prstGeom prst="rect">
            <a:avLst/>
          </a:prstGeom>
          <a:noFill/>
          <a:ln w="12700">
            <a:noFill/>
            <a:miter lim="800000"/>
            <a:headEnd/>
            <a:tailEnd/>
          </a:ln>
          <a:effectLst/>
        </p:spPr>
        <p:txBody>
          <a:bodyPr lIns="96335" tIns="47322" rIns="96335" bIns="47322" anchor="b"/>
          <a:lstStyle/>
          <a:p>
            <a:pPr algn="r" defTabSz="973051"/>
            <a:r>
              <a:rPr lang="en-US" sz="1300" dirty="0">
                <a:latin typeface="Math1" charset="0"/>
              </a:rPr>
              <a:t>2</a:t>
            </a:r>
          </a:p>
        </p:txBody>
      </p:sp>
      <p:sp>
        <p:nvSpPr>
          <p:cNvPr id="40755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lIns="91432" tIns="45716" rIns="91432" bIns="45716" anchor="ctr"/>
          <a:lstStyle/>
          <a:p>
            <a:endParaRPr lang="en-US"/>
          </a:p>
        </p:txBody>
      </p:sp>
      <p:sp>
        <p:nvSpPr>
          <p:cNvPr id="40755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lIns="91432" tIns="45716" rIns="91432" bIns="45716" anchor="ctr"/>
          <a:lstStyle/>
          <a:p>
            <a:endParaRPr lang="en-US"/>
          </a:p>
        </p:txBody>
      </p:sp>
      <p:sp>
        <p:nvSpPr>
          <p:cNvPr id="407558" name="Rectangle 6"/>
          <p:cNvSpPr>
            <a:spLocks noGrp="1" noRot="1" noChangeAspect="1" noChangeArrowheads="1" noTextEdit="1"/>
          </p:cNvSpPr>
          <p:nvPr>
            <p:ph type="sldImg"/>
          </p:nvPr>
        </p:nvSpPr>
        <p:spPr>
          <a:ln cap="flat"/>
        </p:spPr>
      </p:sp>
      <p:sp>
        <p:nvSpPr>
          <p:cNvPr id="407559" name="Rectangle 7"/>
          <p:cNvSpPr>
            <a:spLocks noGrp="1" noChangeArrowheads="1"/>
          </p:cNvSpPr>
          <p:nvPr>
            <p:ph type="body" idx="1"/>
          </p:nvPr>
        </p:nvSpPr>
        <p:spPr>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Rot="1" noChangeAspect="1" noChangeArrowheads="1" noTextEdit="1"/>
          </p:cNvSpPr>
          <p:nvPr>
            <p:ph type="sldImg"/>
          </p:nvPr>
        </p:nvSpPr>
        <p:spPr>
          <a:ln/>
        </p:spPr>
      </p:sp>
      <p:sp>
        <p:nvSpPr>
          <p:cNvPr id="124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Rot="1" noChangeAspect="1" noChangeArrowheads="1" noTextEdit="1"/>
          </p:cNvSpPr>
          <p:nvPr>
            <p:ph type="sldImg"/>
          </p:nvPr>
        </p:nvSpPr>
        <p:spPr>
          <a:ln/>
        </p:spPr>
      </p:sp>
      <p:sp>
        <p:nvSpPr>
          <p:cNvPr id="1242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144963" y="0"/>
            <a:ext cx="3170237"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27" name="Rectangle 3"/>
          <p:cNvSpPr>
            <a:spLocks noChangeArrowheads="1"/>
          </p:cNvSpPr>
          <p:nvPr/>
        </p:nvSpPr>
        <p:spPr bwMode="auto">
          <a:xfrm>
            <a:off x="4144963" y="9120188"/>
            <a:ext cx="3170237" cy="481012"/>
          </a:xfrm>
          <a:prstGeom prst="rect">
            <a:avLst/>
          </a:prstGeom>
          <a:noFill/>
          <a:ln w="12700">
            <a:noFill/>
            <a:miter lim="800000"/>
            <a:headEnd/>
            <a:tailEnd/>
          </a:ln>
        </p:spPr>
        <p:txBody>
          <a:bodyPr lIns="97008" tIns="47653" rIns="97008" bIns="47653" anchor="b"/>
          <a:lstStyle/>
          <a:p>
            <a:pPr algn="r" defTabSz="981075"/>
            <a:r>
              <a:rPr lang="en-US" sz="1300">
                <a:solidFill>
                  <a:prstClr val="black"/>
                </a:solidFill>
                <a:latin typeface="Math1" charset="0"/>
              </a:rPr>
              <a:t>2</a:t>
            </a:r>
          </a:p>
        </p:txBody>
      </p:sp>
      <p:sp>
        <p:nvSpPr>
          <p:cNvPr id="129028" name="Rectangle 4"/>
          <p:cNvSpPr>
            <a:spLocks noChangeArrowheads="1"/>
          </p:cNvSpPr>
          <p:nvPr/>
        </p:nvSpPr>
        <p:spPr bwMode="auto">
          <a:xfrm>
            <a:off x="0" y="9120188"/>
            <a:ext cx="3170238" cy="481012"/>
          </a:xfrm>
          <a:prstGeom prst="rect">
            <a:avLst/>
          </a:prstGeom>
          <a:noFill/>
          <a:ln w="12700">
            <a:noFill/>
            <a:miter lim="800000"/>
            <a:headEnd/>
            <a:tailEnd/>
          </a:ln>
        </p:spPr>
        <p:txBody>
          <a:bodyPr wrap="none" anchor="ctr"/>
          <a:lstStyle/>
          <a:p>
            <a:endParaRPr lang="en-US">
              <a:solidFill>
                <a:prstClr val="black"/>
              </a:solidFill>
            </a:endParaRPr>
          </a:p>
        </p:txBody>
      </p:sp>
      <p:sp>
        <p:nvSpPr>
          <p:cNvPr id="129029" name="Rectangle 5"/>
          <p:cNvSpPr>
            <a:spLocks noChangeArrowheads="1"/>
          </p:cNvSpPr>
          <p:nvPr/>
        </p:nvSpPr>
        <p:spPr bwMode="auto">
          <a:xfrm>
            <a:off x="0" y="0"/>
            <a:ext cx="3170238" cy="481013"/>
          </a:xfrm>
          <a:prstGeom prst="rect">
            <a:avLst/>
          </a:prstGeom>
          <a:noFill/>
          <a:ln w="12700">
            <a:noFill/>
            <a:miter lim="800000"/>
            <a:headEnd/>
            <a:tailEnd/>
          </a:ln>
        </p:spPr>
        <p:txBody>
          <a:bodyPr wrap="none" anchor="ctr"/>
          <a:lstStyle/>
          <a:p>
            <a:endParaRPr lang="en-US">
              <a:solidFill>
                <a:prstClr val="black"/>
              </a:solidFill>
            </a:endParaRPr>
          </a:p>
        </p:txBody>
      </p:sp>
      <p:sp>
        <p:nvSpPr>
          <p:cNvPr id="129030" name="Rectangle 6"/>
          <p:cNvSpPr>
            <a:spLocks noGrp="1" noRot="1" noChangeAspect="1" noChangeArrowheads="1" noTextEdit="1"/>
          </p:cNvSpPr>
          <p:nvPr>
            <p:ph type="sldImg"/>
          </p:nvPr>
        </p:nvSpPr>
        <p:spPr>
          <a:xfrm>
            <a:off x="1271588" y="727075"/>
            <a:ext cx="4783137" cy="3587750"/>
          </a:xfrm>
          <a:solidFill>
            <a:srgbClr val="FFFFFF"/>
          </a:solidFill>
          <a:ln cap="flat"/>
        </p:spPr>
      </p:sp>
      <p:sp>
        <p:nvSpPr>
          <p:cNvPr id="129031" name="Rectangle 7"/>
          <p:cNvSpPr>
            <a:spLocks noGrp="1" noChangeArrowheads="1"/>
          </p:cNvSpPr>
          <p:nvPr>
            <p:ph type="body" idx="1"/>
          </p:nvPr>
        </p:nvSpPr>
        <p:spPr>
          <a:xfrm>
            <a:off x="974725" y="4560888"/>
            <a:ext cx="5365750" cy="4318000"/>
          </a:xfrm>
          <a:noFill/>
          <a:ln w="9525"/>
        </p:spPr>
        <p:txBody>
          <a:bodyPr lIns="97008" tIns="47653" rIns="97008" bIns="47653"/>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257300" y="720725"/>
            <a:ext cx="4800600" cy="3600450"/>
          </a:xfrm>
          <a:ln/>
        </p:spPr>
      </p:sp>
      <p:sp>
        <p:nvSpPr>
          <p:cNvPr id="147459" name="Rectangle 3"/>
          <p:cNvSpPr>
            <a:spLocks noGrp="1" noChangeArrowheads="1"/>
          </p:cNvSpPr>
          <p:nvPr>
            <p:ph type="body" idx="1"/>
          </p:nvPr>
        </p:nvSpPr>
        <p:spPr>
          <a:xfrm>
            <a:off x="731838" y="4560888"/>
            <a:ext cx="5851525" cy="4319587"/>
          </a:xfrm>
          <a:noFill/>
          <a:ln w="9525"/>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Rot="1" noChangeAspect="1" noChangeArrowheads="1" noTextEdit="1"/>
          </p:cNvSpPr>
          <p:nvPr>
            <p:ph type="sldImg"/>
          </p:nvPr>
        </p:nvSpPr>
        <p:spPr>
          <a:xfrm>
            <a:off x="1257300" y="720725"/>
            <a:ext cx="4800600" cy="3600450"/>
          </a:xfrm>
          <a:ln/>
        </p:spPr>
      </p:sp>
      <p:sp>
        <p:nvSpPr>
          <p:cNvPr id="1244163" name="Rectangle 3"/>
          <p:cNvSpPr>
            <a:spLocks noGrp="1" noChangeArrowheads="1"/>
          </p:cNvSpPr>
          <p:nvPr>
            <p:ph type="body" idx="1"/>
          </p:nvPr>
        </p:nvSpPr>
        <p:spPr>
          <a:xfrm>
            <a:off x="731520" y="4560908"/>
            <a:ext cx="5852160" cy="4319528"/>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Grp="1" noRot="1" noChangeAspect="1" noChangeArrowheads="1" noTextEdit="1"/>
          </p:cNvSpPr>
          <p:nvPr>
            <p:ph type="sldImg"/>
          </p:nvPr>
        </p:nvSpPr>
        <p:spPr>
          <a:ln/>
        </p:spPr>
      </p:sp>
      <p:sp>
        <p:nvSpPr>
          <p:cNvPr id="11888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Rot="1" noChangeAspect="1" noChangeArrowheads="1" noTextEdit="1"/>
          </p:cNvSpPr>
          <p:nvPr>
            <p:ph type="sldImg"/>
          </p:nvPr>
        </p:nvSpPr>
        <p:spPr>
          <a:ln/>
        </p:spPr>
      </p:sp>
      <p:sp>
        <p:nvSpPr>
          <p:cNvPr id="1190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Rot="1" noChangeAspect="1" noChangeArrowheads="1" noTextEdit="1"/>
          </p:cNvSpPr>
          <p:nvPr>
            <p:ph type="sldImg"/>
          </p:nvPr>
        </p:nvSpPr>
        <p:spPr>
          <a:ln/>
        </p:spPr>
      </p:sp>
      <p:sp>
        <p:nvSpPr>
          <p:cNvPr id="130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Rot="1" noChangeAspect="1" noChangeArrowheads="1" noTextEdit="1"/>
          </p:cNvSpPr>
          <p:nvPr>
            <p:ph type="sldImg"/>
          </p:nvPr>
        </p:nvSpPr>
        <p:spPr>
          <a:ln/>
        </p:spPr>
      </p:sp>
      <p:sp>
        <p:nvSpPr>
          <p:cNvPr id="8284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Rot="1" noChangeAspect="1" noChangeArrowheads="1" noTextEdit="1"/>
          </p:cNvSpPr>
          <p:nvPr>
            <p:ph type="sldImg"/>
          </p:nvPr>
        </p:nvSpPr>
        <p:spPr>
          <a:ln/>
        </p:spPr>
      </p:sp>
      <p:sp>
        <p:nvSpPr>
          <p:cNvPr id="117453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Rot="1" noChangeAspect="1" noChangeArrowheads="1" noTextEdit="1"/>
          </p:cNvSpPr>
          <p:nvPr>
            <p:ph type="sldImg"/>
          </p:nvPr>
        </p:nvSpPr>
        <p:spPr>
          <a:ln/>
        </p:spPr>
      </p:sp>
      <p:sp>
        <p:nvSpPr>
          <p:cNvPr id="118477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Rot="1" noChangeAspect="1" noChangeArrowheads="1" noTextEdit="1"/>
          </p:cNvSpPr>
          <p:nvPr>
            <p:ph type="sldImg"/>
          </p:nvPr>
        </p:nvSpPr>
        <p:spPr>
          <a:ln/>
        </p:spPr>
      </p:sp>
      <p:sp>
        <p:nvSpPr>
          <p:cNvPr id="8386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Rot="1" noChangeAspect="1" noChangeArrowheads="1" noTextEdit="1"/>
          </p:cNvSpPr>
          <p:nvPr>
            <p:ph type="sldImg"/>
          </p:nvPr>
        </p:nvSpPr>
        <p:spPr>
          <a:ln/>
        </p:spPr>
      </p:sp>
      <p:sp>
        <p:nvSpPr>
          <p:cNvPr id="84275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4144963" y="0"/>
            <a:ext cx="3170237"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5" name="Rectangle 3"/>
          <p:cNvSpPr>
            <a:spLocks noChangeArrowheads="1"/>
          </p:cNvSpPr>
          <p:nvPr/>
        </p:nvSpPr>
        <p:spPr bwMode="auto">
          <a:xfrm>
            <a:off x="4144963" y="9120188"/>
            <a:ext cx="3170237" cy="481012"/>
          </a:xfrm>
          <a:prstGeom prst="rect">
            <a:avLst/>
          </a:prstGeom>
          <a:noFill/>
          <a:ln w="12700">
            <a:noFill/>
            <a:miter lim="800000"/>
            <a:headEnd/>
            <a:tailEnd/>
          </a:ln>
          <a:effectLst/>
        </p:spPr>
        <p:txBody>
          <a:bodyPr lIns="96326" tIns="47317" rIns="96326" bIns="47317" anchor="b"/>
          <a:lstStyle/>
          <a:p>
            <a:pPr algn="r" defTabSz="973138"/>
            <a:r>
              <a:rPr lang="en-US" sz="1300">
                <a:solidFill>
                  <a:prstClr val="black"/>
                </a:solidFill>
                <a:latin typeface="Math1" charset="0"/>
              </a:rPr>
              <a:t>2</a:t>
            </a:r>
          </a:p>
        </p:txBody>
      </p:sp>
      <p:sp>
        <p:nvSpPr>
          <p:cNvPr id="883716" name="Rectangle 4"/>
          <p:cNvSpPr>
            <a:spLocks noChangeArrowheads="1"/>
          </p:cNvSpPr>
          <p:nvPr/>
        </p:nvSpPr>
        <p:spPr bwMode="auto">
          <a:xfrm>
            <a:off x="0" y="9120188"/>
            <a:ext cx="3170238" cy="481012"/>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7" name="Rectangle 5"/>
          <p:cNvSpPr>
            <a:spLocks noChangeArrowheads="1"/>
          </p:cNvSpPr>
          <p:nvPr/>
        </p:nvSpPr>
        <p:spPr bwMode="auto">
          <a:xfrm>
            <a:off x="0" y="0"/>
            <a:ext cx="3170238" cy="481013"/>
          </a:xfrm>
          <a:prstGeom prst="rect">
            <a:avLst/>
          </a:prstGeom>
          <a:noFill/>
          <a:ln w="12700">
            <a:noFill/>
            <a:miter lim="800000"/>
            <a:headEnd/>
            <a:tailEnd/>
          </a:ln>
          <a:effectLst/>
        </p:spPr>
        <p:txBody>
          <a:bodyPr wrap="none" anchor="ctr"/>
          <a:lstStyle/>
          <a:p>
            <a:pPr algn="ctr"/>
            <a:endParaRPr lang="en-US">
              <a:solidFill>
                <a:prstClr val="black"/>
              </a:solidFill>
            </a:endParaRPr>
          </a:p>
        </p:txBody>
      </p:sp>
      <p:sp>
        <p:nvSpPr>
          <p:cNvPr id="883718" name="Rectangle 6"/>
          <p:cNvSpPr>
            <a:spLocks noGrp="1" noRot="1" noChangeAspect="1" noChangeArrowheads="1" noTextEdit="1"/>
          </p:cNvSpPr>
          <p:nvPr>
            <p:ph type="sldImg"/>
          </p:nvPr>
        </p:nvSpPr>
        <p:spPr>
          <a:xfrm>
            <a:off x="1270000" y="727075"/>
            <a:ext cx="4783138" cy="3587750"/>
          </a:xfrm>
          <a:solidFill>
            <a:srgbClr val="FFFFFF"/>
          </a:solidFill>
          <a:ln cap="flat"/>
        </p:spPr>
      </p:sp>
      <p:sp>
        <p:nvSpPr>
          <p:cNvPr id="883719" name="Rectangle 7"/>
          <p:cNvSpPr>
            <a:spLocks noGrp="1" noChangeArrowheads="1"/>
          </p:cNvSpPr>
          <p:nvPr>
            <p:ph type="body" idx="1"/>
          </p:nvPr>
        </p:nvSpPr>
        <p:spPr>
          <a:noFill/>
          <a:ln w="9525"/>
        </p:spPr>
        <p:txBody>
          <a:bodyPr lIns="96326" tIns="47317" rIns="96326" bIns="47317"/>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hart Placeholder 2"/>
          <p:cNvSpPr>
            <a:spLocks noGrp="1"/>
          </p:cNvSpPr>
          <p:nvPr>
            <p:ph type="ch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0000"/>
                <a:invGamma/>
              </a:schemeClr>
            </a:gs>
            <a:gs pos="100000">
              <a:schemeClr val="bg1"/>
            </a:gs>
          </a:gsLst>
          <a:lin ang="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9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0.xml"/><Relationship Id="rId1" Type="http://schemas.openxmlformats.org/officeDocument/2006/relationships/slideLayout" Target="../slideLayouts/slideLayout26.xml"/><Relationship Id="rId4" Type="http://schemas.openxmlformats.org/officeDocument/2006/relationships/image" Target="../media/image80.jpeg"/></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notesSlide" Target="../notesSlides/notesSlide103.xml"/><Relationship Id="rId7" Type="http://schemas.openxmlformats.org/officeDocument/2006/relationships/image" Target="../media/image84.emf"/><Relationship Id="rId2" Type="http://schemas.openxmlformats.org/officeDocument/2006/relationships/slideLayout" Target="../slideLayouts/slideLayout27.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83.emf"/><Relationship Id="rId4" Type="http://schemas.openxmlformats.org/officeDocument/2006/relationships/oleObject" Target="../embeddings/oleObject13.bin"/></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5.xml"/><Relationship Id="rId1" Type="http://schemas.openxmlformats.org/officeDocument/2006/relationships/slideLayout" Target="../slideLayouts/slideLayout26.xml"/><Relationship Id="rId4" Type="http://schemas.openxmlformats.org/officeDocument/2006/relationships/image" Target="../media/image114.jpeg"/></Relationships>
</file>

<file path=ppt/slides/_rels/slide13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36.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7.emf"/><Relationship Id="rId4"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9.emf"/><Relationship Id="rId2" Type="http://schemas.openxmlformats.org/officeDocument/2006/relationships/slideLayout" Target="../slideLayouts/slideLayout41.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3.xml"/><Relationship Id="rId1" Type="http://schemas.openxmlformats.org/officeDocument/2006/relationships/slideLayout" Target="../slideLayouts/slideLayout26.xml"/><Relationship Id="rId4" Type="http://schemas.openxmlformats.org/officeDocument/2006/relationships/image" Target="../media/image56.jpe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6.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81.xml"/><Relationship Id="rId1" Type="http://schemas.openxmlformats.org/officeDocument/2006/relationships/slideLayout" Target="../slideLayouts/slideLayout26.xml"/><Relationship Id="rId4" Type="http://schemas.openxmlformats.org/officeDocument/2006/relationships/image" Target="../media/image65.gif"/></Relationships>
</file>

<file path=ppt/slides/_rels/slide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6.xml"/><Relationship Id="rId1" Type="http://schemas.openxmlformats.org/officeDocument/2006/relationships/vmlDrawing" Target="../drawings/vmlDrawing11.vml"/><Relationship Id="rId5" Type="http://schemas.openxmlformats.org/officeDocument/2006/relationships/image" Target="../media/image78.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5"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986117" name="Rectangle 5"/>
          <p:cNvSpPr>
            <a:spLocks noChangeArrowheads="1"/>
          </p:cNvSpPr>
          <p:nvPr/>
        </p:nvSpPr>
        <p:spPr bwMode="auto">
          <a:xfrm>
            <a:off x="0" y="3214688"/>
            <a:ext cx="9144000" cy="0"/>
          </a:xfrm>
          <a:prstGeom prst="rect">
            <a:avLst/>
          </a:prstGeom>
          <a:noFill/>
          <a:ln w="12700">
            <a:noFill/>
            <a:miter lim="800000"/>
            <a:headEnd/>
            <a:tailEnd/>
          </a:ln>
          <a:effectLst/>
        </p:spPr>
        <p:txBody>
          <a:bodyPr wrap="none" anchor="ctr">
            <a:spAutoFit/>
          </a:bodyPr>
          <a:lstStyle/>
          <a:p>
            <a:endParaRPr lang="en-US"/>
          </a:p>
        </p:txBody>
      </p:sp>
      <p:pic>
        <p:nvPicPr>
          <p:cNvPr id="287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42450" r="10382" b="35561"/>
          <a:stretch/>
        </p:blipFill>
        <p:spPr bwMode="auto">
          <a:xfrm>
            <a:off x="1524000" y="1524000"/>
            <a:ext cx="5894962" cy="160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7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09" t="42915" r="23468" b="9387"/>
          <a:stretch/>
        </p:blipFill>
        <p:spPr bwMode="auto">
          <a:xfrm>
            <a:off x="2733472" y="3142034"/>
            <a:ext cx="3988341" cy="349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64" t="16476" r="10382" b="70703"/>
          <a:stretch/>
        </p:blipFill>
        <p:spPr bwMode="auto">
          <a:xfrm>
            <a:off x="1524000" y="685800"/>
            <a:ext cx="5894962"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94EF589D-7D37-A54F-96AA-7610C929C446}"/>
              </a:ext>
            </a:extLst>
          </p:cNvPr>
          <p:cNvSpPr txBox="1"/>
          <p:nvPr/>
        </p:nvSpPr>
        <p:spPr>
          <a:xfrm>
            <a:off x="1015504" y="152400"/>
            <a:ext cx="6798464" cy="461665"/>
          </a:xfrm>
          <a:prstGeom prst="rect">
            <a:avLst/>
          </a:prstGeom>
          <a:noFill/>
        </p:spPr>
        <p:txBody>
          <a:bodyPr wrap="none" rtlCol="0">
            <a:spAutoFit/>
          </a:bodyPr>
          <a:lstStyle/>
          <a:p>
            <a:pPr algn="ctr"/>
            <a:r>
              <a:rPr lang="en-US" dirty="0" err="1">
                <a:solidFill>
                  <a:srgbClr val="FF0000"/>
                </a:solidFill>
              </a:rPr>
              <a:t>Lackmann</a:t>
            </a:r>
            <a:r>
              <a:rPr lang="en-US" dirty="0">
                <a:solidFill>
                  <a:srgbClr val="FF0000"/>
                </a:solidFill>
              </a:rPr>
              <a:t> (2011): </a:t>
            </a:r>
            <a:r>
              <a:rPr lang="en-US" i="1" dirty="0">
                <a:solidFill>
                  <a:srgbClr val="FF0000"/>
                </a:solidFill>
              </a:rPr>
              <a:t>Midlatitude Synoptic Meteorology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a_new.jpg"/>
          <p:cNvPicPr>
            <a:picLocks noChangeAspect="1"/>
          </p:cNvPicPr>
          <p:nvPr/>
        </p:nvPicPr>
        <p:blipFill>
          <a:blip r:embed="rId3" cstate="print"/>
          <a:stretch>
            <a:fillRect/>
          </a:stretch>
        </p:blipFill>
        <p:spPr>
          <a:xfrm>
            <a:off x="685800" y="685800"/>
            <a:ext cx="7772400" cy="5486400"/>
          </a:xfrm>
          <a:prstGeom prst="rect">
            <a:avLst/>
          </a:prstGeom>
        </p:spPr>
      </p:pic>
      <p:sp>
        <p:nvSpPr>
          <p:cNvPr id="3"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4"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reeform 9"/>
          <p:cNvSpPr>
            <a:spLocks/>
          </p:cNvSpPr>
          <p:nvPr/>
        </p:nvSpPr>
        <p:spPr bwMode="auto">
          <a:xfrm>
            <a:off x="2314575" y="1295400"/>
            <a:ext cx="627063" cy="5248275"/>
          </a:xfrm>
          <a:custGeom>
            <a:avLst/>
            <a:gdLst>
              <a:gd name="T0" fmla="*/ 2147483647 w 395"/>
              <a:gd name="T1" fmla="*/ 0 h 3306"/>
              <a:gd name="T2" fmla="*/ 2147483647 w 395"/>
              <a:gd name="T3" fmla="*/ 2147483647 h 3306"/>
              <a:gd name="T4" fmla="*/ 2147483647 w 395"/>
              <a:gd name="T5" fmla="*/ 2147483647 h 3306"/>
              <a:gd name="T6" fmla="*/ 2147483647 w 395"/>
              <a:gd name="T7" fmla="*/ 2147483647 h 3306"/>
              <a:gd name="T8" fmla="*/ 2147483647 w 395"/>
              <a:gd name="T9" fmla="*/ 2147483647 h 3306"/>
              <a:gd name="T10" fmla="*/ 2147483647 w 395"/>
              <a:gd name="T11" fmla="*/ 2147483647 h 3306"/>
              <a:gd name="T12" fmla="*/ 2147483647 w 395"/>
              <a:gd name="T13" fmla="*/ 2147483647 h 3306"/>
              <a:gd name="T14" fmla="*/ 2147483647 w 395"/>
              <a:gd name="T15" fmla="*/ 2147483647 h 3306"/>
              <a:gd name="T16" fmla="*/ 2147483647 w 395"/>
              <a:gd name="T17" fmla="*/ 2147483647 h 3306"/>
              <a:gd name="T18" fmla="*/ 2147483647 w 395"/>
              <a:gd name="T19" fmla="*/ 2147483647 h 3306"/>
              <a:gd name="T20" fmla="*/ 2147483647 w 395"/>
              <a:gd name="T21" fmla="*/ 2147483647 h 3306"/>
              <a:gd name="T22" fmla="*/ 2147483647 w 395"/>
              <a:gd name="T23" fmla="*/ 2147483647 h 3306"/>
              <a:gd name="T24" fmla="*/ 2147483647 w 395"/>
              <a:gd name="T25" fmla="*/ 2147483647 h 3306"/>
              <a:gd name="T26" fmla="*/ 2147483647 w 395"/>
              <a:gd name="T27" fmla="*/ 2147483647 h 33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5"/>
              <a:gd name="T43" fmla="*/ 0 h 3306"/>
              <a:gd name="T44" fmla="*/ 395 w 395"/>
              <a:gd name="T45" fmla="*/ 3306 h 33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5" h="3306">
                <a:moveTo>
                  <a:pt x="288" y="0"/>
                </a:moveTo>
                <a:cubicBezTo>
                  <a:pt x="282" y="24"/>
                  <a:pt x="251" y="87"/>
                  <a:pt x="246" y="144"/>
                </a:cubicBezTo>
                <a:cubicBezTo>
                  <a:pt x="241" y="201"/>
                  <a:pt x="251" y="278"/>
                  <a:pt x="258" y="342"/>
                </a:cubicBezTo>
                <a:cubicBezTo>
                  <a:pt x="265" y="406"/>
                  <a:pt x="266" y="421"/>
                  <a:pt x="288" y="528"/>
                </a:cubicBezTo>
                <a:cubicBezTo>
                  <a:pt x="310" y="635"/>
                  <a:pt x="385" y="861"/>
                  <a:pt x="390" y="984"/>
                </a:cubicBezTo>
                <a:cubicBezTo>
                  <a:pt x="395" y="1107"/>
                  <a:pt x="354" y="1192"/>
                  <a:pt x="318" y="1267"/>
                </a:cubicBezTo>
                <a:cubicBezTo>
                  <a:pt x="282" y="1342"/>
                  <a:pt x="222" y="1369"/>
                  <a:pt x="174" y="1434"/>
                </a:cubicBezTo>
                <a:cubicBezTo>
                  <a:pt x="126" y="1499"/>
                  <a:pt x="58" y="1572"/>
                  <a:pt x="30" y="1656"/>
                </a:cubicBezTo>
                <a:cubicBezTo>
                  <a:pt x="2" y="1740"/>
                  <a:pt x="5" y="1853"/>
                  <a:pt x="6" y="1938"/>
                </a:cubicBezTo>
                <a:cubicBezTo>
                  <a:pt x="7" y="2023"/>
                  <a:pt x="0" y="2043"/>
                  <a:pt x="36" y="2166"/>
                </a:cubicBezTo>
                <a:cubicBezTo>
                  <a:pt x="72" y="2289"/>
                  <a:pt x="184" y="2528"/>
                  <a:pt x="222" y="2679"/>
                </a:cubicBezTo>
                <a:cubicBezTo>
                  <a:pt x="260" y="2830"/>
                  <a:pt x="254" y="2982"/>
                  <a:pt x="264" y="3072"/>
                </a:cubicBezTo>
                <a:cubicBezTo>
                  <a:pt x="274" y="3162"/>
                  <a:pt x="273" y="3183"/>
                  <a:pt x="282" y="3222"/>
                </a:cubicBezTo>
                <a:cubicBezTo>
                  <a:pt x="291" y="3261"/>
                  <a:pt x="310" y="3288"/>
                  <a:pt x="318" y="3306"/>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6324" name="Freeform 10" descr="Large confetti"/>
          <p:cNvSpPr>
            <a:spLocks/>
          </p:cNvSpPr>
          <p:nvPr/>
        </p:nvSpPr>
        <p:spPr bwMode="auto">
          <a:xfrm>
            <a:off x="2362200" y="1295400"/>
            <a:ext cx="5257800" cy="5257800"/>
          </a:xfrm>
          <a:custGeom>
            <a:avLst/>
            <a:gdLst>
              <a:gd name="T0" fmla="*/ 2147483647 w 3312"/>
              <a:gd name="T1" fmla="*/ 0 h 3312"/>
              <a:gd name="T2" fmla="*/ 2147483647 w 3312"/>
              <a:gd name="T3" fmla="*/ 0 h 3312"/>
              <a:gd name="T4" fmla="*/ 2147483647 w 3312"/>
              <a:gd name="T5" fmla="*/ 2147483647 h 3312"/>
              <a:gd name="T6" fmla="*/ 2147483647 w 3312"/>
              <a:gd name="T7" fmla="*/ 2147483647 h 3312"/>
              <a:gd name="T8" fmla="*/ 2147483647 w 3312"/>
              <a:gd name="T9" fmla="*/ 2147483647 h 3312"/>
              <a:gd name="T10" fmla="*/ 2147483647 w 3312"/>
              <a:gd name="T11" fmla="*/ 2147483647 h 3312"/>
              <a:gd name="T12" fmla="*/ 2147483647 w 3312"/>
              <a:gd name="T13" fmla="*/ 2147483647 h 3312"/>
              <a:gd name="T14" fmla="*/ 2147483647 w 3312"/>
              <a:gd name="T15" fmla="*/ 2147483647 h 3312"/>
              <a:gd name="T16" fmla="*/ 0 w 3312"/>
              <a:gd name="T17" fmla="*/ 2147483647 h 3312"/>
              <a:gd name="T18" fmla="*/ 2147483647 w 3312"/>
              <a:gd name="T19" fmla="*/ 2147483647 h 3312"/>
              <a:gd name="T20" fmla="*/ 2147483647 w 3312"/>
              <a:gd name="T21" fmla="*/ 2147483647 h 3312"/>
              <a:gd name="T22" fmla="*/ 2147483647 w 3312"/>
              <a:gd name="T23" fmla="*/ 2147483647 h 3312"/>
              <a:gd name="T24" fmla="*/ 2147483647 w 3312"/>
              <a:gd name="T25" fmla="*/ 2147483647 h 3312"/>
              <a:gd name="T26" fmla="*/ 2147483647 w 3312"/>
              <a:gd name="T27" fmla="*/ 2147483647 h 3312"/>
              <a:gd name="T28" fmla="*/ 2147483647 w 3312"/>
              <a:gd name="T29" fmla="*/ 0 h 33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2"/>
              <a:gd name="T46" fmla="*/ 0 h 3312"/>
              <a:gd name="T47" fmla="*/ 3312 w 3312"/>
              <a:gd name="T48" fmla="*/ 3312 h 33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2" h="3312">
                <a:moveTo>
                  <a:pt x="288" y="0"/>
                </a:moveTo>
                <a:lnTo>
                  <a:pt x="3312" y="0"/>
                </a:lnTo>
                <a:lnTo>
                  <a:pt x="3312" y="3312"/>
                </a:lnTo>
                <a:lnTo>
                  <a:pt x="336" y="3312"/>
                </a:lnTo>
                <a:lnTo>
                  <a:pt x="288" y="3216"/>
                </a:lnTo>
                <a:cubicBezTo>
                  <a:pt x="272" y="3152"/>
                  <a:pt x="256" y="3040"/>
                  <a:pt x="240" y="2928"/>
                </a:cubicBezTo>
                <a:cubicBezTo>
                  <a:pt x="224" y="2816"/>
                  <a:pt x="224" y="2656"/>
                  <a:pt x="192" y="2544"/>
                </a:cubicBezTo>
                <a:cubicBezTo>
                  <a:pt x="160" y="2432"/>
                  <a:pt x="80" y="2368"/>
                  <a:pt x="48" y="2256"/>
                </a:cubicBezTo>
                <a:cubicBezTo>
                  <a:pt x="16" y="2144"/>
                  <a:pt x="0" y="1984"/>
                  <a:pt x="0" y="1872"/>
                </a:cubicBezTo>
                <a:cubicBezTo>
                  <a:pt x="0" y="1760"/>
                  <a:pt x="0" y="1672"/>
                  <a:pt x="48" y="1584"/>
                </a:cubicBezTo>
                <a:cubicBezTo>
                  <a:pt x="96" y="1496"/>
                  <a:pt x="232" y="1432"/>
                  <a:pt x="288" y="1344"/>
                </a:cubicBezTo>
                <a:cubicBezTo>
                  <a:pt x="344" y="1256"/>
                  <a:pt x="384" y="1200"/>
                  <a:pt x="384" y="1056"/>
                </a:cubicBezTo>
                <a:cubicBezTo>
                  <a:pt x="384" y="912"/>
                  <a:pt x="312" y="624"/>
                  <a:pt x="288" y="480"/>
                </a:cubicBezTo>
                <a:cubicBezTo>
                  <a:pt x="264" y="336"/>
                  <a:pt x="240" y="272"/>
                  <a:pt x="240" y="192"/>
                </a:cubicBezTo>
                <a:cubicBezTo>
                  <a:pt x="240" y="112"/>
                  <a:pt x="278" y="40"/>
                  <a:pt x="288" y="0"/>
                </a:cubicBezTo>
                <a:close/>
              </a:path>
            </a:pathLst>
          </a:custGeom>
          <a:pattFill prst="lgConfetti">
            <a:fgClr>
              <a:schemeClr val="tx1">
                <a:alpha val="61176"/>
              </a:schemeClr>
            </a:fgClr>
            <a:bgClr>
              <a:schemeClr val="bg1">
                <a:alpha val="61176"/>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6325" name="Text Box 11"/>
          <p:cNvSpPr txBox="1">
            <a:spLocks noChangeArrowheads="1"/>
          </p:cNvSpPr>
          <p:nvPr/>
        </p:nvSpPr>
        <p:spPr bwMode="auto">
          <a:xfrm>
            <a:off x="1219200" y="2057400"/>
            <a:ext cx="1066800" cy="457200"/>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a:t>
            </a:r>
          </a:p>
        </p:txBody>
      </p:sp>
      <p:sp>
        <p:nvSpPr>
          <p:cNvPr id="56326" name="Line 12"/>
          <p:cNvSpPr>
            <a:spLocks noChangeShapeType="1"/>
          </p:cNvSpPr>
          <p:nvPr/>
        </p:nvSpPr>
        <p:spPr bwMode="auto">
          <a:xfrm>
            <a:off x="2209800" y="17526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7" name="Line 13"/>
          <p:cNvSpPr>
            <a:spLocks noChangeShapeType="1"/>
          </p:cNvSpPr>
          <p:nvPr/>
        </p:nvSpPr>
        <p:spPr bwMode="auto">
          <a:xfrm>
            <a:off x="2133600" y="31242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8" name="Line 14"/>
          <p:cNvSpPr>
            <a:spLocks noChangeShapeType="1"/>
          </p:cNvSpPr>
          <p:nvPr/>
        </p:nvSpPr>
        <p:spPr bwMode="auto">
          <a:xfrm flipV="1">
            <a:off x="1828800" y="4572000"/>
            <a:ext cx="1219200" cy="30480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29" name="Line 15"/>
          <p:cNvSpPr>
            <a:spLocks noChangeShapeType="1"/>
          </p:cNvSpPr>
          <p:nvPr/>
        </p:nvSpPr>
        <p:spPr bwMode="auto">
          <a:xfrm>
            <a:off x="2057400" y="6096000"/>
            <a:ext cx="1295400" cy="0"/>
          </a:xfrm>
          <a:prstGeom prst="line">
            <a:avLst/>
          </a:prstGeom>
          <a:noFill/>
          <a:ln w="57150">
            <a:solidFill>
              <a:srgbClr val="06942B"/>
            </a:solidFill>
            <a:prstDash val="dash"/>
            <a:round/>
            <a:headEnd/>
            <a:tailEnd type="triangle" w="med" len="med"/>
          </a:ln>
        </p:spPr>
        <p:txBody>
          <a:bodyPr/>
          <a:lstStyle/>
          <a:p>
            <a:pPr algn="ctr"/>
            <a:endParaRPr lang="en-US">
              <a:solidFill>
                <a:srgbClr val="FFFFFF"/>
              </a:solidFill>
            </a:endParaRPr>
          </a:p>
        </p:txBody>
      </p:sp>
      <p:sp>
        <p:nvSpPr>
          <p:cNvPr id="56330" name="Freeform 16"/>
          <p:cNvSpPr>
            <a:spLocks/>
          </p:cNvSpPr>
          <p:nvPr/>
        </p:nvSpPr>
        <p:spPr bwMode="auto">
          <a:xfrm>
            <a:off x="3568700" y="1295400"/>
            <a:ext cx="850900" cy="5257800"/>
          </a:xfrm>
          <a:custGeom>
            <a:avLst/>
            <a:gdLst>
              <a:gd name="T0" fmla="*/ 2147483647 w 536"/>
              <a:gd name="T1" fmla="*/ 0 h 3312"/>
              <a:gd name="T2" fmla="*/ 2147483647 w 536"/>
              <a:gd name="T3" fmla="*/ 2147483647 h 3312"/>
              <a:gd name="T4" fmla="*/ 2147483647 w 536"/>
              <a:gd name="T5" fmla="*/ 2147483647 h 3312"/>
              <a:gd name="T6" fmla="*/ 2147483647 w 536"/>
              <a:gd name="T7" fmla="*/ 2147483647 h 3312"/>
              <a:gd name="T8" fmla="*/ 2147483647 w 536"/>
              <a:gd name="T9" fmla="*/ 2147483647 h 3312"/>
              <a:gd name="T10" fmla="*/ 2147483647 w 536"/>
              <a:gd name="T11" fmla="*/ 2147483647 h 3312"/>
              <a:gd name="T12" fmla="*/ 2147483647 w 536"/>
              <a:gd name="T13" fmla="*/ 2147483647 h 3312"/>
              <a:gd name="T14" fmla="*/ 2147483647 w 536"/>
              <a:gd name="T15" fmla="*/ 2147483647 h 3312"/>
              <a:gd name="T16" fmla="*/ 0 60000 65536"/>
              <a:gd name="T17" fmla="*/ 0 60000 65536"/>
              <a:gd name="T18" fmla="*/ 0 60000 65536"/>
              <a:gd name="T19" fmla="*/ 0 60000 65536"/>
              <a:gd name="T20" fmla="*/ 0 60000 65536"/>
              <a:gd name="T21" fmla="*/ 0 60000 65536"/>
              <a:gd name="T22" fmla="*/ 0 60000 65536"/>
              <a:gd name="T23" fmla="*/ 0 60000 65536"/>
              <a:gd name="T24" fmla="*/ 0 w 536"/>
              <a:gd name="T25" fmla="*/ 0 h 3312"/>
              <a:gd name="T26" fmla="*/ 536 w 536"/>
              <a:gd name="T27" fmla="*/ 3312 h 3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6" h="3312">
                <a:moveTo>
                  <a:pt x="536" y="0"/>
                </a:moveTo>
                <a:cubicBezTo>
                  <a:pt x="504" y="172"/>
                  <a:pt x="472" y="344"/>
                  <a:pt x="440" y="528"/>
                </a:cubicBezTo>
                <a:cubicBezTo>
                  <a:pt x="408" y="712"/>
                  <a:pt x="392" y="920"/>
                  <a:pt x="344" y="1104"/>
                </a:cubicBezTo>
                <a:cubicBezTo>
                  <a:pt x="296" y="1288"/>
                  <a:pt x="208" y="1480"/>
                  <a:pt x="152" y="1632"/>
                </a:cubicBezTo>
                <a:cubicBezTo>
                  <a:pt x="96" y="1784"/>
                  <a:pt x="16" y="1864"/>
                  <a:pt x="8" y="2016"/>
                </a:cubicBezTo>
                <a:cubicBezTo>
                  <a:pt x="0" y="2168"/>
                  <a:pt x="64" y="2384"/>
                  <a:pt x="104" y="2544"/>
                </a:cubicBezTo>
                <a:cubicBezTo>
                  <a:pt x="144" y="2704"/>
                  <a:pt x="216" y="2848"/>
                  <a:pt x="248" y="2976"/>
                </a:cubicBezTo>
                <a:cubicBezTo>
                  <a:pt x="280" y="3104"/>
                  <a:pt x="288" y="3208"/>
                  <a:pt x="296" y="3312"/>
                </a:cubicBezTo>
              </a:path>
            </a:pathLst>
          </a:custGeom>
          <a:noFill/>
          <a:ln w="7620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6331" name="Freeform 17"/>
          <p:cNvSpPr>
            <a:spLocks/>
          </p:cNvSpPr>
          <p:nvPr/>
        </p:nvSpPr>
        <p:spPr bwMode="auto">
          <a:xfrm rot="-3960972">
            <a:off x="4000500" y="17145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2" name="Freeform 19"/>
          <p:cNvSpPr>
            <a:spLocks/>
          </p:cNvSpPr>
          <p:nvPr/>
        </p:nvSpPr>
        <p:spPr bwMode="auto">
          <a:xfrm rot="-3337475">
            <a:off x="3848100" y="2933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3" name="Freeform 20"/>
          <p:cNvSpPr>
            <a:spLocks/>
          </p:cNvSpPr>
          <p:nvPr/>
        </p:nvSpPr>
        <p:spPr bwMode="auto">
          <a:xfrm rot="-3100734">
            <a:off x="3543300" y="3771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4" name="Freeform 21"/>
          <p:cNvSpPr>
            <a:spLocks/>
          </p:cNvSpPr>
          <p:nvPr/>
        </p:nvSpPr>
        <p:spPr bwMode="auto">
          <a:xfrm rot="-4776654">
            <a:off x="3390900" y="49911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5" name="Freeform 22"/>
          <p:cNvSpPr>
            <a:spLocks/>
          </p:cNvSpPr>
          <p:nvPr/>
        </p:nvSpPr>
        <p:spPr bwMode="auto">
          <a:xfrm rot="-5116772">
            <a:off x="3695700" y="59817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6336" name="Text Box 23"/>
          <p:cNvSpPr txBox="1">
            <a:spLocks noChangeArrowheads="1"/>
          </p:cNvSpPr>
          <p:nvPr/>
        </p:nvSpPr>
        <p:spPr bwMode="auto">
          <a:xfrm>
            <a:off x="1524000" y="3429000"/>
            <a:ext cx="1524000" cy="946150"/>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sz="2800" b="1" dirty="0">
                <a:solidFill>
                  <a:srgbClr val="06942B"/>
                </a:solidFill>
              </a:rPr>
              <a:t>Land breeze</a:t>
            </a:r>
          </a:p>
        </p:txBody>
      </p:sp>
      <p:sp>
        <p:nvSpPr>
          <p:cNvPr id="56337" name="Text Box 24"/>
          <p:cNvSpPr txBox="1">
            <a:spLocks noChangeArrowheads="1"/>
          </p:cNvSpPr>
          <p:nvPr/>
        </p:nvSpPr>
        <p:spPr bwMode="auto">
          <a:xfrm>
            <a:off x="762000" y="4832350"/>
            <a:ext cx="1676400" cy="1200329"/>
          </a:xfrm>
          <a:prstGeom prst="rect">
            <a:avLst/>
          </a:prstGeom>
          <a:noFill/>
          <a:ln w="12700">
            <a:noFill/>
            <a:miter lim="800000"/>
            <a:headEnd/>
            <a:tailEnd/>
          </a:ln>
        </p:spPr>
        <p:txBody>
          <a:bodyPr>
            <a:spAutoFit/>
          </a:bodyPr>
          <a:lstStyle/>
          <a:p>
            <a:pPr algn="ctr">
              <a:spcBef>
                <a:spcPct val="50000"/>
              </a:spcBef>
            </a:pPr>
            <a:r>
              <a:rPr lang="en-US" b="1" dirty="0">
                <a:solidFill>
                  <a:srgbClr val="0066CC">
                    <a:lumMod val="75000"/>
                  </a:srgbClr>
                </a:solidFill>
              </a:rPr>
              <a:t>Land – cooler than ocean</a:t>
            </a:r>
          </a:p>
        </p:txBody>
      </p:sp>
      <p:sp>
        <p:nvSpPr>
          <p:cNvPr id="56338" name="Freeform 25"/>
          <p:cNvSpPr>
            <a:spLocks/>
          </p:cNvSpPr>
          <p:nvPr/>
        </p:nvSpPr>
        <p:spPr bwMode="auto">
          <a:xfrm>
            <a:off x="4953000" y="13716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39" name="Freeform 26"/>
          <p:cNvSpPr>
            <a:spLocks/>
          </p:cNvSpPr>
          <p:nvPr/>
        </p:nvSpPr>
        <p:spPr bwMode="auto">
          <a:xfrm>
            <a:off x="4343400" y="3124200"/>
            <a:ext cx="1676400" cy="1219200"/>
          </a:xfrm>
          <a:custGeom>
            <a:avLst/>
            <a:gdLst>
              <a:gd name="T0" fmla="*/ 2147483647 w 1056"/>
              <a:gd name="T1" fmla="*/ 0 h 768"/>
              <a:gd name="T2" fmla="*/ 2147483647 w 1056"/>
              <a:gd name="T3" fmla="*/ 2147483647 h 768"/>
              <a:gd name="T4" fmla="*/ 2147483647 w 1056"/>
              <a:gd name="T5" fmla="*/ 2147483647 h 768"/>
              <a:gd name="T6" fmla="*/ 0 w 1056"/>
              <a:gd name="T7" fmla="*/ 2147483647 h 768"/>
              <a:gd name="T8" fmla="*/ 0 60000 65536"/>
              <a:gd name="T9" fmla="*/ 0 60000 65536"/>
              <a:gd name="T10" fmla="*/ 0 60000 65536"/>
              <a:gd name="T11" fmla="*/ 0 60000 65536"/>
              <a:gd name="T12" fmla="*/ 0 w 1056"/>
              <a:gd name="T13" fmla="*/ 0 h 768"/>
              <a:gd name="T14" fmla="*/ 1056 w 1056"/>
              <a:gd name="T15" fmla="*/ 768 h 768"/>
            </a:gdLst>
            <a:ahLst/>
            <a:cxnLst>
              <a:cxn ang="T8">
                <a:pos x="T0" y="T1"/>
              </a:cxn>
              <a:cxn ang="T9">
                <a:pos x="T2" y="T3"/>
              </a:cxn>
              <a:cxn ang="T10">
                <a:pos x="T4" y="T5"/>
              </a:cxn>
              <a:cxn ang="T11">
                <a:pos x="T6" y="T7"/>
              </a:cxn>
            </a:cxnLst>
            <a:rect l="T12" t="T13" r="T14" b="T15"/>
            <a:pathLst>
              <a:path w="1056" h="768">
                <a:moveTo>
                  <a:pt x="1056" y="0"/>
                </a:moveTo>
                <a:cubicBezTo>
                  <a:pt x="984" y="104"/>
                  <a:pt x="912" y="208"/>
                  <a:pt x="816" y="288"/>
                </a:cubicBezTo>
                <a:cubicBezTo>
                  <a:pt x="720" y="368"/>
                  <a:pt x="616" y="400"/>
                  <a:pt x="480" y="480"/>
                </a:cubicBezTo>
                <a:cubicBezTo>
                  <a:pt x="344" y="560"/>
                  <a:pt x="88" y="712"/>
                  <a:pt x="0" y="768"/>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0" name="Freeform 27"/>
          <p:cNvSpPr>
            <a:spLocks/>
          </p:cNvSpPr>
          <p:nvPr/>
        </p:nvSpPr>
        <p:spPr bwMode="auto">
          <a:xfrm>
            <a:off x="4648200" y="5505450"/>
            <a:ext cx="1571625" cy="819150"/>
          </a:xfrm>
          <a:custGeom>
            <a:avLst/>
            <a:gdLst>
              <a:gd name="T0" fmla="*/ 2147483647 w 990"/>
              <a:gd name="T1" fmla="*/ 0 h 516"/>
              <a:gd name="T2" fmla="*/ 2147483647 w 990"/>
              <a:gd name="T3" fmla="*/ 2147483647 h 516"/>
              <a:gd name="T4" fmla="*/ 2147483647 w 990"/>
              <a:gd name="T5" fmla="*/ 2147483647 h 516"/>
              <a:gd name="T6" fmla="*/ 2147483647 w 990"/>
              <a:gd name="T7" fmla="*/ 2147483647 h 516"/>
              <a:gd name="T8" fmla="*/ 2147483647 w 990"/>
              <a:gd name="T9" fmla="*/ 2147483647 h 516"/>
              <a:gd name="T10" fmla="*/ 0 w 990"/>
              <a:gd name="T11" fmla="*/ 2147483647 h 516"/>
              <a:gd name="T12" fmla="*/ 0 60000 65536"/>
              <a:gd name="T13" fmla="*/ 0 60000 65536"/>
              <a:gd name="T14" fmla="*/ 0 60000 65536"/>
              <a:gd name="T15" fmla="*/ 0 60000 65536"/>
              <a:gd name="T16" fmla="*/ 0 60000 65536"/>
              <a:gd name="T17" fmla="*/ 0 60000 65536"/>
              <a:gd name="T18" fmla="*/ 0 w 990"/>
              <a:gd name="T19" fmla="*/ 0 h 516"/>
              <a:gd name="T20" fmla="*/ 990 w 990"/>
              <a:gd name="T21" fmla="*/ 516 h 516"/>
            </a:gdLst>
            <a:ahLst/>
            <a:cxnLst>
              <a:cxn ang="T12">
                <a:pos x="T0" y="T1"/>
              </a:cxn>
              <a:cxn ang="T13">
                <a:pos x="T2" y="T3"/>
              </a:cxn>
              <a:cxn ang="T14">
                <a:pos x="T4" y="T5"/>
              </a:cxn>
              <a:cxn ang="T15">
                <a:pos x="T6" y="T7"/>
              </a:cxn>
              <a:cxn ang="T16">
                <a:pos x="T8" y="T9"/>
              </a:cxn>
              <a:cxn ang="T17">
                <a:pos x="T10" y="T11"/>
              </a:cxn>
            </a:cxnLst>
            <a:rect l="T18" t="T19" r="T20" b="T21"/>
            <a:pathLst>
              <a:path w="990" h="516">
                <a:moveTo>
                  <a:pt x="990" y="0"/>
                </a:moveTo>
                <a:cubicBezTo>
                  <a:pt x="966" y="20"/>
                  <a:pt x="901" y="85"/>
                  <a:pt x="846" y="120"/>
                </a:cubicBezTo>
                <a:cubicBezTo>
                  <a:pt x="791" y="155"/>
                  <a:pt x="694" y="192"/>
                  <a:pt x="660" y="210"/>
                </a:cubicBezTo>
                <a:cubicBezTo>
                  <a:pt x="626" y="228"/>
                  <a:pt x="683" y="203"/>
                  <a:pt x="642" y="228"/>
                </a:cubicBezTo>
                <a:cubicBezTo>
                  <a:pt x="601" y="253"/>
                  <a:pt x="521" y="312"/>
                  <a:pt x="414" y="360"/>
                </a:cubicBezTo>
                <a:cubicBezTo>
                  <a:pt x="307" y="408"/>
                  <a:pt x="86" y="484"/>
                  <a:pt x="0" y="516"/>
                </a:cubicBezTo>
              </a:path>
            </a:pathLst>
          </a:custGeom>
          <a:noFill/>
          <a:ln w="76200" cap="flat" cmpd="sng">
            <a:solidFill>
              <a:srgbClr val="C00000"/>
            </a:solidFill>
            <a:prstDash val="solid"/>
            <a:round/>
            <a:headEnd type="none" w="med" len="med"/>
            <a:tailEnd type="triangle" w="med" len="med"/>
          </a:ln>
        </p:spPr>
        <p:txBody>
          <a:bodyPr/>
          <a:lstStyle/>
          <a:p>
            <a:pPr algn="ctr"/>
            <a:endParaRPr lang="en-US">
              <a:solidFill>
                <a:srgbClr val="FFFFFF"/>
              </a:solidFill>
            </a:endParaRPr>
          </a:p>
        </p:txBody>
      </p:sp>
      <p:sp>
        <p:nvSpPr>
          <p:cNvPr id="56341" name="Text Box 28"/>
          <p:cNvSpPr txBox="1">
            <a:spLocks noChangeArrowheads="1"/>
          </p:cNvSpPr>
          <p:nvPr/>
        </p:nvSpPr>
        <p:spPr bwMode="auto">
          <a:xfrm>
            <a:off x="4495800" y="3857625"/>
            <a:ext cx="2133600" cy="1552575"/>
          </a:xfrm>
          <a:prstGeom prst="rect">
            <a:avLst/>
          </a:prstGeom>
          <a:solidFill>
            <a:schemeClr val="tx1">
              <a:alpha val="49019"/>
            </a:schemeClr>
          </a:solidFill>
          <a:ln w="12700">
            <a:noFill/>
            <a:miter lim="800000"/>
            <a:headEnd/>
            <a:tailEnd/>
          </a:ln>
        </p:spPr>
        <p:txBody>
          <a:bodyPr>
            <a:spAutoFit/>
          </a:bodyPr>
          <a:lstStyle/>
          <a:p>
            <a:pPr algn="ctr">
              <a:spcBef>
                <a:spcPct val="50000"/>
              </a:spcBef>
            </a:pPr>
            <a:r>
              <a:rPr lang="en-US" b="1" dirty="0">
                <a:solidFill>
                  <a:srgbClr val="000000"/>
                </a:solidFill>
              </a:rPr>
              <a:t>Northeasterly synoptic-scale </a:t>
            </a:r>
            <a:r>
              <a:rPr lang="en-US" b="1" dirty="0" err="1">
                <a:solidFill>
                  <a:srgbClr val="000000"/>
                </a:solidFill>
              </a:rPr>
              <a:t>geostrophic</a:t>
            </a:r>
            <a:r>
              <a:rPr lang="en-US" b="1" dirty="0">
                <a:solidFill>
                  <a:srgbClr val="000000"/>
                </a:solidFill>
              </a:rPr>
              <a:t> flow</a:t>
            </a:r>
          </a:p>
        </p:txBody>
      </p:sp>
      <p:sp>
        <p:nvSpPr>
          <p:cNvPr id="22" name="Rectangle 3"/>
          <p:cNvSpPr>
            <a:spLocks noGrp="1" noChangeArrowheads="1"/>
          </p:cNvSpPr>
          <p:nvPr>
            <p:ph type="title"/>
          </p:nvPr>
        </p:nvSpPr>
        <p:spPr>
          <a:xfrm>
            <a:off x="1371600" y="76200"/>
            <a:ext cx="4572000" cy="609600"/>
          </a:xfrm>
          <a:solidFill>
            <a:schemeClr val="tx1"/>
          </a:solidFill>
          <a:ln/>
        </p:spPr>
        <p:txBody>
          <a:bodyPr/>
          <a:lstStyle/>
          <a:p>
            <a:r>
              <a:rPr lang="en-US" sz="2800" dirty="0">
                <a:solidFill>
                  <a:schemeClr val="bg2"/>
                </a:solidFill>
              </a:rPr>
              <a:t>Coastal Front Formation</a:t>
            </a:r>
          </a:p>
        </p:txBody>
      </p:sp>
      <p:sp>
        <p:nvSpPr>
          <p:cNvPr id="23" name="Text Box 5"/>
          <p:cNvSpPr txBox="1">
            <a:spLocks noChangeArrowheads="1"/>
          </p:cNvSpPr>
          <p:nvPr/>
        </p:nvSpPr>
        <p:spPr bwMode="auto">
          <a:xfrm>
            <a:off x="304800" y="685800"/>
            <a:ext cx="7467600" cy="400110"/>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000000"/>
                </a:solidFill>
                <a:latin typeface="Arial"/>
              </a:rPr>
              <a:t>What are the </a:t>
            </a:r>
            <a:r>
              <a:rPr lang="en-US" sz="2000" dirty="0" err="1">
                <a:solidFill>
                  <a:srgbClr val="000000"/>
                </a:solidFill>
                <a:latin typeface="Arial"/>
              </a:rPr>
              <a:t>frontogenesis</a:t>
            </a:r>
            <a:r>
              <a:rPr lang="en-US" sz="2000" dirty="0">
                <a:solidFill>
                  <a:srgbClr val="000000"/>
                </a:solidFill>
                <a:latin typeface="Arial"/>
              </a:rPr>
              <a:t> mechanisms here?</a:t>
            </a:r>
          </a:p>
        </p:txBody>
      </p:sp>
      <p:sp>
        <p:nvSpPr>
          <p:cNvPr id="24" name="Text Box 4"/>
          <p:cNvSpPr txBox="1">
            <a:spLocks noChangeArrowheads="1"/>
          </p:cNvSpPr>
          <p:nvPr/>
        </p:nvSpPr>
        <p:spPr bwMode="auto">
          <a:xfrm>
            <a:off x="6172200" y="609600"/>
            <a:ext cx="2895600" cy="23622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b="1" dirty="0">
                <a:solidFill>
                  <a:srgbClr val="000000"/>
                </a:solidFill>
                <a:latin typeface="Arial"/>
              </a:rPr>
              <a:t>Differential </a:t>
            </a:r>
            <a:r>
              <a:rPr lang="en-US" sz="1800" b="1" dirty="0" err="1">
                <a:solidFill>
                  <a:srgbClr val="000000"/>
                </a:solidFill>
                <a:latin typeface="Arial"/>
              </a:rPr>
              <a:t>diabatic</a:t>
            </a:r>
            <a:r>
              <a:rPr lang="en-US" sz="1800" b="1" dirty="0">
                <a:solidFill>
                  <a:srgbClr val="000000"/>
                </a:solidFill>
                <a:latin typeface="Arial"/>
              </a:rPr>
              <a:t> processes</a:t>
            </a:r>
            <a:r>
              <a:rPr lang="en-US" sz="1800" dirty="0">
                <a:solidFill>
                  <a:srgbClr val="000000"/>
                </a:solidFill>
                <a:latin typeface="Arial"/>
              </a:rPr>
              <a:t> contribute directly to </a:t>
            </a:r>
            <a:r>
              <a:rPr lang="en-US" sz="1800" dirty="0" err="1">
                <a:solidFill>
                  <a:srgbClr val="000000"/>
                </a:solidFill>
                <a:latin typeface="Arial"/>
              </a:rPr>
              <a:t>frontogenesis</a:t>
            </a:r>
            <a:endParaRPr lang="en-US" sz="1800" dirty="0">
              <a:solidFill>
                <a:srgbClr val="000000"/>
              </a:solidFill>
              <a:latin typeface="Arial"/>
            </a:endParaRPr>
          </a:p>
          <a:p>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High to north, easterly geo. flow offshore</a:t>
            </a:r>
          </a:p>
          <a:p>
            <a:pPr>
              <a:buFont typeface="Symbol" pitchFamily="18" charset="2"/>
              <a:buChar char="·"/>
            </a:pPr>
            <a:endParaRPr lang="en-US" sz="900" dirty="0">
              <a:solidFill>
                <a:srgbClr val="000000"/>
              </a:solidFill>
              <a:latin typeface="Arial"/>
            </a:endParaRPr>
          </a:p>
          <a:p>
            <a:pPr>
              <a:buFont typeface="Symbol" pitchFamily="18" charset="2"/>
              <a:buChar char="·"/>
            </a:pPr>
            <a:r>
              <a:rPr lang="en-US" sz="1800" dirty="0">
                <a:solidFill>
                  <a:srgbClr val="000000"/>
                </a:solidFill>
                <a:latin typeface="Arial"/>
              </a:rPr>
              <a:t> What type of </a:t>
            </a:r>
            <a:r>
              <a:rPr lang="en-US" sz="1800" dirty="0" err="1">
                <a:solidFill>
                  <a:srgbClr val="000000"/>
                </a:solidFill>
                <a:latin typeface="Arial"/>
              </a:rPr>
              <a:t>mesoscale</a:t>
            </a:r>
            <a:r>
              <a:rPr lang="en-US" sz="1800" dirty="0">
                <a:solidFill>
                  <a:srgbClr val="000000"/>
                </a:solidFill>
                <a:latin typeface="Arial"/>
              </a:rPr>
              <a:t> circulation would develop?</a:t>
            </a:r>
          </a:p>
          <a:p>
            <a:pPr>
              <a:buFont typeface="Symbol" pitchFamily="18" charset="2"/>
              <a:buChar char="·"/>
            </a:pPr>
            <a:endParaRPr lang="en-US" sz="1800" b="1" dirty="0">
              <a:solidFill>
                <a:srgbClr val="000000"/>
              </a:solidFill>
              <a:latin typeface="Arial"/>
            </a:endParaRPr>
          </a:p>
        </p:txBody>
      </p:sp>
      <p:sp>
        <p:nvSpPr>
          <p:cNvPr id="25" name="Rectangle 24"/>
          <p:cNvSpPr/>
          <p:nvPr/>
        </p:nvSpPr>
        <p:spPr>
          <a:xfrm>
            <a:off x="6705600" y="3200400"/>
            <a:ext cx="2362200" cy="1938992"/>
          </a:xfrm>
          <a:prstGeom prst="rect">
            <a:avLst/>
          </a:prstGeom>
          <a:solidFill>
            <a:schemeClr val="tx1"/>
          </a:solidFill>
        </p:spPr>
        <p:txBody>
          <a:bodyPr wrap="square">
            <a:spAutoFit/>
          </a:bodyPr>
          <a:lstStyle/>
          <a:p>
            <a:pPr algn="ctr"/>
            <a:r>
              <a:rPr lang="en-US" b="1" dirty="0">
                <a:solidFill>
                  <a:srgbClr val="000000"/>
                </a:solidFill>
                <a:latin typeface="Arial"/>
              </a:rPr>
              <a:t>confluence, </a:t>
            </a:r>
            <a:r>
              <a:rPr lang="en-US" dirty="0">
                <a:solidFill>
                  <a:srgbClr val="000000"/>
                </a:solidFill>
                <a:latin typeface="Arial"/>
              </a:rPr>
              <a:t> </a:t>
            </a:r>
            <a:r>
              <a:rPr lang="en-US" dirty="0" err="1">
                <a:solidFill>
                  <a:srgbClr val="000000"/>
                </a:solidFill>
                <a:latin typeface="Arial"/>
              </a:rPr>
              <a:t>frontogenesis</a:t>
            </a:r>
            <a:r>
              <a:rPr lang="en-US" dirty="0">
                <a:solidFill>
                  <a:srgbClr val="000000"/>
                </a:solidFill>
                <a:latin typeface="Arial"/>
              </a:rPr>
              <a:t>, enhanced by </a:t>
            </a:r>
            <a:r>
              <a:rPr lang="en-US" dirty="0" err="1">
                <a:solidFill>
                  <a:srgbClr val="000000"/>
                </a:solidFill>
                <a:latin typeface="Arial"/>
              </a:rPr>
              <a:t>mesoscale</a:t>
            </a:r>
            <a:r>
              <a:rPr lang="en-US" dirty="0">
                <a:solidFill>
                  <a:srgbClr val="000000"/>
                </a:solidFill>
                <a:latin typeface="Arial"/>
              </a:rPr>
              <a:t> circulation</a:t>
            </a:r>
            <a:endParaRPr lang="en-US" dirty="0">
              <a:solidFill>
                <a:srgbClr val="FFFFFF"/>
              </a:solidFill>
              <a:latin typeface="Arial"/>
            </a:endParaRPr>
          </a:p>
        </p:txBody>
      </p:sp>
      <p:sp>
        <p:nvSpPr>
          <p:cNvPr id="26" name="Text Box 24"/>
          <p:cNvSpPr txBox="1">
            <a:spLocks noChangeArrowheads="1"/>
          </p:cNvSpPr>
          <p:nvPr/>
        </p:nvSpPr>
        <p:spPr bwMode="auto">
          <a:xfrm>
            <a:off x="4343400" y="1378803"/>
            <a:ext cx="1676400" cy="830997"/>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Warm Sea Surface</a:t>
            </a:r>
          </a:p>
        </p:txBody>
      </p:sp>
      <p:sp>
        <p:nvSpPr>
          <p:cNvPr id="27" name="Text Box 24"/>
          <p:cNvSpPr txBox="1">
            <a:spLocks noChangeArrowheads="1"/>
          </p:cNvSpPr>
          <p:nvPr/>
        </p:nvSpPr>
        <p:spPr bwMode="auto">
          <a:xfrm>
            <a:off x="4343400" y="2819400"/>
            <a:ext cx="1676400" cy="461665"/>
          </a:xfrm>
          <a:prstGeom prst="rect">
            <a:avLst/>
          </a:prstGeom>
          <a:noFill/>
          <a:ln w="12700">
            <a:noFill/>
            <a:miter lim="800000"/>
            <a:headEnd/>
            <a:tailEnd/>
          </a:ln>
        </p:spPr>
        <p:txBody>
          <a:bodyPr>
            <a:spAutoFit/>
          </a:bodyPr>
          <a:lstStyle/>
          <a:p>
            <a:pPr algn="ctr">
              <a:spcBef>
                <a:spcPct val="50000"/>
              </a:spcBef>
            </a:pPr>
            <a:r>
              <a:rPr lang="en-US" b="1" dirty="0">
                <a:solidFill>
                  <a:srgbClr val="C00000"/>
                </a:solidFill>
              </a:rPr>
              <a:t>d</a:t>
            </a:r>
            <a:r>
              <a:rPr lang="el-GR" b="1" dirty="0">
                <a:solidFill>
                  <a:srgbClr val="C00000"/>
                </a:solidFill>
              </a:rPr>
              <a:t>θ</a:t>
            </a:r>
            <a:r>
              <a:rPr lang="en-US" b="1" dirty="0">
                <a:solidFill>
                  <a:srgbClr val="C00000"/>
                </a:solidFill>
              </a:rPr>
              <a:t>/</a:t>
            </a:r>
            <a:r>
              <a:rPr lang="en-US" b="1" dirty="0" err="1">
                <a:solidFill>
                  <a:srgbClr val="C00000"/>
                </a:solidFill>
              </a:rPr>
              <a:t>dt</a:t>
            </a:r>
            <a:r>
              <a:rPr lang="en-US" b="1" dirty="0">
                <a:solidFill>
                  <a:srgbClr val="C00000"/>
                </a:solidFill>
              </a:rPr>
              <a:t> &gt;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36"/>
                                        </p:tgtEl>
                                        <p:attrNameLst>
                                          <p:attrName>style.visibility</p:attrName>
                                        </p:attrNameLst>
                                      </p:cBhvr>
                                      <p:to>
                                        <p:strVal val="visible"/>
                                      </p:to>
                                    </p:set>
                                    <p:animEffect transition="in" filter="dissolve">
                                      <p:cBhvr>
                                        <p:cTn id="12" dur="500"/>
                                        <p:tgtEl>
                                          <p:spTgt spid="563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6329"/>
                                        </p:tgtEl>
                                        <p:attrNameLst>
                                          <p:attrName>style.visibility</p:attrName>
                                        </p:attrNameLst>
                                      </p:cBhvr>
                                      <p:to>
                                        <p:strVal val="visible"/>
                                      </p:to>
                                    </p:set>
                                    <p:animEffect transition="in" filter="dissolve">
                                      <p:cBhvr>
                                        <p:cTn id="15" dur="500"/>
                                        <p:tgtEl>
                                          <p:spTgt spid="563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328"/>
                                        </p:tgtEl>
                                        <p:attrNameLst>
                                          <p:attrName>style.visibility</p:attrName>
                                        </p:attrNameLst>
                                      </p:cBhvr>
                                      <p:to>
                                        <p:strVal val="visible"/>
                                      </p:to>
                                    </p:set>
                                    <p:animEffect transition="in" filter="dissolve">
                                      <p:cBhvr>
                                        <p:cTn id="18" dur="500"/>
                                        <p:tgtEl>
                                          <p:spTgt spid="5632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6327"/>
                                        </p:tgtEl>
                                        <p:attrNameLst>
                                          <p:attrName>style.visibility</p:attrName>
                                        </p:attrNameLst>
                                      </p:cBhvr>
                                      <p:to>
                                        <p:strVal val="visible"/>
                                      </p:to>
                                    </p:set>
                                    <p:animEffect transition="in" filter="dissolve">
                                      <p:cBhvr>
                                        <p:cTn id="21" dur="500"/>
                                        <p:tgtEl>
                                          <p:spTgt spid="563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326"/>
                                        </p:tgtEl>
                                        <p:attrNameLst>
                                          <p:attrName>style.visibility</p:attrName>
                                        </p:attrNameLst>
                                      </p:cBhvr>
                                      <p:to>
                                        <p:strVal val="visible"/>
                                      </p:to>
                                    </p:set>
                                    <p:animEffect transition="in" filter="dissolve">
                                      <p:cBhvr>
                                        <p:cTn id="24" dur="500"/>
                                        <p:tgtEl>
                                          <p:spTgt spid="5632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animBg="1"/>
      <p:bldP spid="56327" grpId="0" animBg="1"/>
      <p:bldP spid="56328" grpId="0" animBg="1"/>
      <p:bldP spid="56329" grpId="0" animBg="1"/>
      <p:bldP spid="56336" grpId="0" animBg="1"/>
      <p:bldP spid="24" grpId="0" animBg="1"/>
      <p:bldP spid="2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reeform 56" descr="Large confetti"/>
          <p:cNvSpPr>
            <a:spLocks/>
          </p:cNvSpPr>
          <p:nvPr/>
        </p:nvSpPr>
        <p:spPr bwMode="auto">
          <a:xfrm>
            <a:off x="2779713" y="1066800"/>
            <a:ext cx="4992687" cy="5021263"/>
          </a:xfrm>
          <a:custGeom>
            <a:avLst/>
            <a:gdLst>
              <a:gd name="T0" fmla="*/ 2147483647 w 3145"/>
              <a:gd name="T1" fmla="*/ 2147483647 h 3163"/>
              <a:gd name="T2" fmla="*/ 2147483647 w 3145"/>
              <a:gd name="T3" fmla="*/ 0 h 3163"/>
              <a:gd name="T4" fmla="*/ 2147483647 w 3145"/>
              <a:gd name="T5" fmla="*/ 2147483647 h 3163"/>
              <a:gd name="T6" fmla="*/ 0 w 3145"/>
              <a:gd name="T7" fmla="*/ 2147483647 h 3163"/>
              <a:gd name="T8" fmla="*/ 2147483647 w 3145"/>
              <a:gd name="T9" fmla="*/ 2147483647 h 3163"/>
              <a:gd name="T10" fmla="*/ 2147483647 w 3145"/>
              <a:gd name="T11" fmla="*/ 2147483647 h 3163"/>
              <a:gd name="T12" fmla="*/ 2147483647 w 3145"/>
              <a:gd name="T13" fmla="*/ 2147483647 h 3163"/>
              <a:gd name="T14" fmla="*/ 2147483647 w 3145"/>
              <a:gd name="T15" fmla="*/ 2147483647 h 3163"/>
              <a:gd name="T16" fmla="*/ 2147483647 w 3145"/>
              <a:gd name="T17" fmla="*/ 2147483647 h 3163"/>
              <a:gd name="T18" fmla="*/ 2147483647 w 3145"/>
              <a:gd name="T19" fmla="*/ 2147483647 h 3163"/>
              <a:gd name="T20" fmla="*/ 2147483647 w 3145"/>
              <a:gd name="T21" fmla="*/ 2147483647 h 3163"/>
              <a:gd name="T22" fmla="*/ 2147483647 w 3145"/>
              <a:gd name="T23" fmla="*/ 2147483647 h 3163"/>
              <a:gd name="T24" fmla="*/ 2147483647 w 3145"/>
              <a:gd name="T25" fmla="*/ 2147483647 h 3163"/>
              <a:gd name="T26" fmla="*/ 2147483647 w 3145"/>
              <a:gd name="T27" fmla="*/ 2147483647 h 31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45"/>
              <a:gd name="T43" fmla="*/ 0 h 3163"/>
              <a:gd name="T44" fmla="*/ 3145 w 3145"/>
              <a:gd name="T45" fmla="*/ 3163 h 31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45" h="3163">
                <a:moveTo>
                  <a:pt x="622" y="18"/>
                </a:moveTo>
                <a:lnTo>
                  <a:pt x="3145" y="0"/>
                </a:lnTo>
                <a:lnTo>
                  <a:pt x="3118" y="3163"/>
                </a:lnTo>
                <a:lnTo>
                  <a:pt x="0" y="3157"/>
                </a:lnTo>
                <a:lnTo>
                  <a:pt x="19" y="2871"/>
                </a:lnTo>
                <a:cubicBezTo>
                  <a:pt x="39" y="2770"/>
                  <a:pt x="75" y="2650"/>
                  <a:pt x="119" y="2551"/>
                </a:cubicBezTo>
                <a:cubicBezTo>
                  <a:pt x="163" y="2452"/>
                  <a:pt x="237" y="2384"/>
                  <a:pt x="283" y="2279"/>
                </a:cubicBezTo>
                <a:cubicBezTo>
                  <a:pt x="329" y="2174"/>
                  <a:pt x="360" y="2035"/>
                  <a:pt x="393" y="1922"/>
                </a:cubicBezTo>
                <a:cubicBezTo>
                  <a:pt x="426" y="1809"/>
                  <a:pt x="490" y="1698"/>
                  <a:pt x="484" y="1602"/>
                </a:cubicBezTo>
                <a:cubicBezTo>
                  <a:pt x="478" y="1506"/>
                  <a:pt x="374" y="1436"/>
                  <a:pt x="356" y="1346"/>
                </a:cubicBezTo>
                <a:cubicBezTo>
                  <a:pt x="338" y="1256"/>
                  <a:pt x="357" y="1177"/>
                  <a:pt x="375" y="1061"/>
                </a:cubicBezTo>
                <a:cubicBezTo>
                  <a:pt x="393" y="945"/>
                  <a:pt x="440" y="771"/>
                  <a:pt x="467" y="649"/>
                </a:cubicBezTo>
                <a:cubicBezTo>
                  <a:pt x="494" y="527"/>
                  <a:pt x="514" y="434"/>
                  <a:pt x="540" y="329"/>
                </a:cubicBezTo>
                <a:lnTo>
                  <a:pt x="622" y="18"/>
                </a:lnTo>
                <a:close/>
              </a:path>
            </a:pathLst>
          </a:custGeom>
          <a:pattFill prst="lgConfetti">
            <a:fgClr>
              <a:schemeClr val="tx1">
                <a:alpha val="36862"/>
              </a:schemeClr>
            </a:fgClr>
            <a:bgClr>
              <a:schemeClr val="bg1">
                <a:alpha val="36862"/>
              </a:schemeClr>
            </a:bgClr>
          </a:pattFill>
          <a:ln w="12700" cap="flat" cmpd="sng">
            <a:solidFill>
              <a:schemeClr val="tx1"/>
            </a:solidFill>
            <a:prstDash val="solid"/>
            <a:round/>
            <a:headEnd/>
            <a:tailEnd/>
          </a:ln>
        </p:spPr>
        <p:txBody>
          <a:bodyPr/>
          <a:lstStyle/>
          <a:p>
            <a:pPr algn="ctr"/>
            <a:endParaRPr lang="en-US">
              <a:solidFill>
                <a:srgbClr val="FFFFFF"/>
              </a:solidFill>
            </a:endParaRPr>
          </a:p>
        </p:txBody>
      </p:sp>
      <p:sp>
        <p:nvSpPr>
          <p:cNvPr id="57347" name="Freeform 55"/>
          <p:cNvSpPr>
            <a:spLocks/>
          </p:cNvSpPr>
          <p:nvPr/>
        </p:nvSpPr>
        <p:spPr bwMode="auto">
          <a:xfrm>
            <a:off x="2735263" y="1143000"/>
            <a:ext cx="973137" cy="4905375"/>
          </a:xfrm>
          <a:custGeom>
            <a:avLst/>
            <a:gdLst>
              <a:gd name="T0" fmla="*/ 2147483647 w 613"/>
              <a:gd name="T1" fmla="*/ 0 h 3090"/>
              <a:gd name="T2" fmla="*/ 2147483647 w 613"/>
              <a:gd name="T3" fmla="*/ 2147483647 h 3090"/>
              <a:gd name="T4" fmla="*/ 2147483647 w 613"/>
              <a:gd name="T5" fmla="*/ 2147483647 h 3090"/>
              <a:gd name="T6" fmla="*/ 2147483647 w 613"/>
              <a:gd name="T7" fmla="*/ 2147483647 h 3090"/>
              <a:gd name="T8" fmla="*/ 2147483647 w 613"/>
              <a:gd name="T9" fmla="*/ 2147483647 h 3090"/>
              <a:gd name="T10" fmla="*/ 2147483647 w 613"/>
              <a:gd name="T11" fmla="*/ 2147483647 h 3090"/>
              <a:gd name="T12" fmla="*/ 2147483647 w 613"/>
              <a:gd name="T13" fmla="*/ 2147483647 h 3090"/>
              <a:gd name="T14" fmla="*/ 2147483647 w 613"/>
              <a:gd name="T15" fmla="*/ 2147483647 h 3090"/>
              <a:gd name="T16" fmla="*/ 2147483647 w 613"/>
              <a:gd name="T17" fmla="*/ 2147483647 h 3090"/>
              <a:gd name="T18" fmla="*/ 2147483647 w 613"/>
              <a:gd name="T19" fmla="*/ 2147483647 h 3090"/>
              <a:gd name="T20" fmla="*/ 2147483647 w 613"/>
              <a:gd name="T21" fmla="*/ 2147483647 h 3090"/>
              <a:gd name="T22" fmla="*/ 2147483647 w 613"/>
              <a:gd name="T23" fmla="*/ 2147483647 h 3090"/>
              <a:gd name="T24" fmla="*/ 0 w 613"/>
              <a:gd name="T25" fmla="*/ 2147483647 h 30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3"/>
              <a:gd name="T40" fmla="*/ 0 h 3090"/>
              <a:gd name="T41" fmla="*/ 613 w 613"/>
              <a:gd name="T42" fmla="*/ 3090 h 30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3" h="3090">
                <a:moveTo>
                  <a:pt x="613" y="0"/>
                </a:moveTo>
                <a:cubicBezTo>
                  <a:pt x="592" y="72"/>
                  <a:pt x="514" y="299"/>
                  <a:pt x="485" y="430"/>
                </a:cubicBezTo>
                <a:cubicBezTo>
                  <a:pt x="456" y="561"/>
                  <a:pt x="459" y="683"/>
                  <a:pt x="439" y="786"/>
                </a:cubicBezTo>
                <a:cubicBezTo>
                  <a:pt x="419" y="889"/>
                  <a:pt x="380" y="966"/>
                  <a:pt x="366" y="1051"/>
                </a:cubicBezTo>
                <a:cubicBezTo>
                  <a:pt x="352" y="1136"/>
                  <a:pt x="337" y="1228"/>
                  <a:pt x="357" y="1298"/>
                </a:cubicBezTo>
                <a:cubicBezTo>
                  <a:pt x="377" y="1368"/>
                  <a:pt x="471" y="1394"/>
                  <a:pt x="485" y="1472"/>
                </a:cubicBezTo>
                <a:cubicBezTo>
                  <a:pt x="499" y="1550"/>
                  <a:pt x="460" y="1684"/>
                  <a:pt x="439" y="1765"/>
                </a:cubicBezTo>
                <a:cubicBezTo>
                  <a:pt x="418" y="1846"/>
                  <a:pt x="375" y="1889"/>
                  <a:pt x="357" y="1957"/>
                </a:cubicBezTo>
                <a:cubicBezTo>
                  <a:pt x="339" y="2025"/>
                  <a:pt x="354" y="2108"/>
                  <a:pt x="330" y="2176"/>
                </a:cubicBezTo>
                <a:cubicBezTo>
                  <a:pt x="306" y="2244"/>
                  <a:pt x="247" y="2303"/>
                  <a:pt x="211" y="2368"/>
                </a:cubicBezTo>
                <a:cubicBezTo>
                  <a:pt x="175" y="2433"/>
                  <a:pt x="144" y="2502"/>
                  <a:pt x="114" y="2566"/>
                </a:cubicBezTo>
                <a:cubicBezTo>
                  <a:pt x="84" y="2630"/>
                  <a:pt x="47" y="2665"/>
                  <a:pt x="28" y="2752"/>
                </a:cubicBezTo>
                <a:cubicBezTo>
                  <a:pt x="9" y="2839"/>
                  <a:pt x="6" y="3020"/>
                  <a:pt x="0" y="3090"/>
                </a:cubicBezTo>
              </a:path>
            </a:pathLst>
          </a:custGeom>
          <a:noFill/>
          <a:ln w="114300" cap="flat" cmpd="sng">
            <a:pattFill prst="ltHorz">
              <a:fgClr>
                <a:srgbClr val="CC9900"/>
              </a:fgClr>
              <a:bgClr>
                <a:srgbClr val="FFFFFF"/>
              </a:bgClr>
            </a:pattFill>
            <a:prstDash val="solid"/>
            <a:round/>
            <a:headEnd type="none" w="med" len="med"/>
            <a:tailEnd type="none" w="med" len="med"/>
          </a:ln>
        </p:spPr>
        <p:txBody>
          <a:bodyPr/>
          <a:lstStyle/>
          <a:p>
            <a:pPr algn="ctr"/>
            <a:endParaRPr lang="en-US">
              <a:solidFill>
                <a:srgbClr val="FFFFFF"/>
              </a:solidFill>
            </a:endParaRPr>
          </a:p>
        </p:txBody>
      </p:sp>
      <p:sp>
        <p:nvSpPr>
          <p:cNvPr id="57348" name="Freeform 7"/>
          <p:cNvSpPr>
            <a:spLocks/>
          </p:cNvSpPr>
          <p:nvPr/>
        </p:nvSpPr>
        <p:spPr bwMode="auto">
          <a:xfrm>
            <a:off x="685800" y="1333500"/>
            <a:ext cx="2371725" cy="2249488"/>
          </a:xfrm>
          <a:custGeom>
            <a:avLst/>
            <a:gdLst>
              <a:gd name="T0" fmla="*/ 0 w 1494"/>
              <a:gd name="T1" fmla="*/ 0 h 1417"/>
              <a:gd name="T2" fmla="*/ 2147483647 w 1494"/>
              <a:gd name="T3" fmla="*/ 2147483647 h 1417"/>
              <a:gd name="T4" fmla="*/ 2147483647 w 1494"/>
              <a:gd name="T5" fmla="*/ 2147483647 h 1417"/>
              <a:gd name="T6" fmla="*/ 2147483647 w 1494"/>
              <a:gd name="T7" fmla="*/ 2147483647 h 1417"/>
              <a:gd name="T8" fmla="*/ 2147483647 w 1494"/>
              <a:gd name="T9" fmla="*/ 2147483647 h 1417"/>
              <a:gd name="T10" fmla="*/ 2147483647 w 1494"/>
              <a:gd name="T11" fmla="*/ 2147483647 h 1417"/>
              <a:gd name="T12" fmla="*/ 2147483647 w 1494"/>
              <a:gd name="T13" fmla="*/ 2147483647 h 1417"/>
              <a:gd name="T14" fmla="*/ 2147483647 w 1494"/>
              <a:gd name="T15" fmla="*/ 2147483647 h 1417"/>
              <a:gd name="T16" fmla="*/ 2147483647 w 1494"/>
              <a:gd name="T17" fmla="*/ 2147483647 h 14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4"/>
              <a:gd name="T28" fmla="*/ 0 h 1417"/>
              <a:gd name="T29" fmla="*/ 1494 w 1494"/>
              <a:gd name="T30" fmla="*/ 1417 h 14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4" h="1417">
                <a:moveTo>
                  <a:pt x="0" y="0"/>
                </a:moveTo>
                <a:cubicBezTo>
                  <a:pt x="26" y="99"/>
                  <a:pt x="98" y="430"/>
                  <a:pt x="156" y="594"/>
                </a:cubicBezTo>
                <a:cubicBezTo>
                  <a:pt x="214" y="758"/>
                  <a:pt x="289" y="868"/>
                  <a:pt x="348" y="984"/>
                </a:cubicBezTo>
                <a:cubicBezTo>
                  <a:pt x="407" y="1100"/>
                  <a:pt x="429" y="1219"/>
                  <a:pt x="510" y="1290"/>
                </a:cubicBezTo>
                <a:cubicBezTo>
                  <a:pt x="591" y="1361"/>
                  <a:pt x="728" y="1417"/>
                  <a:pt x="834" y="1410"/>
                </a:cubicBezTo>
                <a:cubicBezTo>
                  <a:pt x="940" y="1403"/>
                  <a:pt x="1072" y="1306"/>
                  <a:pt x="1147" y="1245"/>
                </a:cubicBezTo>
                <a:cubicBezTo>
                  <a:pt x="1222" y="1184"/>
                  <a:pt x="1240" y="1138"/>
                  <a:pt x="1285" y="1043"/>
                </a:cubicBezTo>
                <a:cubicBezTo>
                  <a:pt x="1330" y="948"/>
                  <a:pt x="1381" y="836"/>
                  <a:pt x="1416" y="672"/>
                </a:cubicBezTo>
                <a:cubicBezTo>
                  <a:pt x="1451" y="508"/>
                  <a:pt x="1478" y="187"/>
                  <a:pt x="1494" y="6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49" name="Freeform 8"/>
          <p:cNvSpPr>
            <a:spLocks/>
          </p:cNvSpPr>
          <p:nvPr/>
        </p:nvSpPr>
        <p:spPr bwMode="auto">
          <a:xfrm>
            <a:off x="685800" y="1085850"/>
            <a:ext cx="2990850" cy="3562350"/>
          </a:xfrm>
          <a:custGeom>
            <a:avLst/>
            <a:gdLst>
              <a:gd name="T0" fmla="*/ 0 w 1884"/>
              <a:gd name="T1" fmla="*/ 2147483647 h 2244"/>
              <a:gd name="T2" fmla="*/ 2147483647 w 1884"/>
              <a:gd name="T3" fmla="*/ 2147483647 h 2244"/>
              <a:gd name="T4" fmla="*/ 2147483647 w 1884"/>
              <a:gd name="T5" fmla="*/ 2147483647 h 2244"/>
              <a:gd name="T6" fmla="*/ 2147483647 w 1884"/>
              <a:gd name="T7" fmla="*/ 2147483647 h 2244"/>
              <a:gd name="T8" fmla="*/ 2147483647 w 1884"/>
              <a:gd name="T9" fmla="*/ 2147483647 h 2244"/>
              <a:gd name="T10" fmla="*/ 2147483647 w 1884"/>
              <a:gd name="T11" fmla="*/ 2147483647 h 2244"/>
              <a:gd name="T12" fmla="*/ 2147483647 w 1884"/>
              <a:gd name="T13" fmla="*/ 2147483647 h 2244"/>
              <a:gd name="T14" fmla="*/ 2147483647 w 1884"/>
              <a:gd name="T15" fmla="*/ 2147483647 h 2244"/>
              <a:gd name="T16" fmla="*/ 2147483647 w 1884"/>
              <a:gd name="T17" fmla="*/ 0 h 2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4"/>
              <a:gd name="T28" fmla="*/ 0 h 2244"/>
              <a:gd name="T29" fmla="*/ 1884 w 1884"/>
              <a:gd name="T30" fmla="*/ 2244 h 2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4" h="2244">
                <a:moveTo>
                  <a:pt x="0" y="1092"/>
                </a:moveTo>
                <a:cubicBezTo>
                  <a:pt x="29" y="1188"/>
                  <a:pt x="100" y="1501"/>
                  <a:pt x="173" y="1669"/>
                </a:cubicBezTo>
                <a:cubicBezTo>
                  <a:pt x="246" y="1837"/>
                  <a:pt x="313" y="2006"/>
                  <a:pt x="437" y="2099"/>
                </a:cubicBezTo>
                <a:cubicBezTo>
                  <a:pt x="562" y="2192"/>
                  <a:pt x="776" y="2244"/>
                  <a:pt x="923" y="2228"/>
                </a:cubicBezTo>
                <a:cubicBezTo>
                  <a:pt x="1070" y="2212"/>
                  <a:pt x="1225" y="2078"/>
                  <a:pt x="1316" y="2007"/>
                </a:cubicBezTo>
                <a:cubicBezTo>
                  <a:pt x="1408" y="1937"/>
                  <a:pt x="1415" y="1903"/>
                  <a:pt x="1477" y="1806"/>
                </a:cubicBezTo>
                <a:cubicBezTo>
                  <a:pt x="1539" y="1709"/>
                  <a:pt x="1627" y="1642"/>
                  <a:pt x="1686" y="1422"/>
                </a:cubicBezTo>
                <a:cubicBezTo>
                  <a:pt x="1745" y="1202"/>
                  <a:pt x="1797" y="723"/>
                  <a:pt x="1830" y="486"/>
                </a:cubicBezTo>
                <a:cubicBezTo>
                  <a:pt x="1863" y="249"/>
                  <a:pt x="1873" y="101"/>
                  <a:pt x="188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0" name="Freeform 9"/>
          <p:cNvSpPr>
            <a:spLocks/>
          </p:cNvSpPr>
          <p:nvPr/>
        </p:nvSpPr>
        <p:spPr bwMode="auto">
          <a:xfrm>
            <a:off x="457200" y="1171575"/>
            <a:ext cx="3533775" cy="3835400"/>
          </a:xfrm>
          <a:custGeom>
            <a:avLst/>
            <a:gdLst>
              <a:gd name="T0" fmla="*/ 0 w 2226"/>
              <a:gd name="T1" fmla="*/ 2147483647 h 2416"/>
              <a:gd name="T2" fmla="*/ 2147483647 w 2226"/>
              <a:gd name="T3" fmla="*/ 2147483647 h 2416"/>
              <a:gd name="T4" fmla="*/ 2147483647 w 2226"/>
              <a:gd name="T5" fmla="*/ 2147483647 h 2416"/>
              <a:gd name="T6" fmla="*/ 2147483647 w 2226"/>
              <a:gd name="T7" fmla="*/ 2147483647 h 2416"/>
              <a:gd name="T8" fmla="*/ 2147483647 w 2226"/>
              <a:gd name="T9" fmla="*/ 2147483647 h 2416"/>
              <a:gd name="T10" fmla="*/ 2147483647 w 2226"/>
              <a:gd name="T11" fmla="*/ 2147483647 h 2416"/>
              <a:gd name="T12" fmla="*/ 2147483647 w 2226"/>
              <a:gd name="T13" fmla="*/ 2147483647 h 2416"/>
              <a:gd name="T14" fmla="*/ 2147483647 w 2226"/>
              <a:gd name="T15" fmla="*/ 2147483647 h 2416"/>
              <a:gd name="T16" fmla="*/ 2147483647 w 2226"/>
              <a:gd name="T17" fmla="*/ 0 h 2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26"/>
              <a:gd name="T28" fmla="*/ 0 h 2416"/>
              <a:gd name="T29" fmla="*/ 2226 w 2226"/>
              <a:gd name="T30" fmla="*/ 2416 h 24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26" h="2416">
                <a:moveTo>
                  <a:pt x="0" y="990"/>
                </a:moveTo>
                <a:cubicBezTo>
                  <a:pt x="33" y="1110"/>
                  <a:pt x="116" y="1501"/>
                  <a:pt x="201" y="1711"/>
                </a:cubicBezTo>
                <a:cubicBezTo>
                  <a:pt x="285" y="1921"/>
                  <a:pt x="362" y="2132"/>
                  <a:pt x="506" y="2249"/>
                </a:cubicBezTo>
                <a:cubicBezTo>
                  <a:pt x="650" y="2365"/>
                  <a:pt x="899" y="2416"/>
                  <a:pt x="1069" y="2410"/>
                </a:cubicBezTo>
                <a:cubicBezTo>
                  <a:pt x="1239" y="2404"/>
                  <a:pt x="1414" y="2280"/>
                  <a:pt x="1524" y="2214"/>
                </a:cubicBezTo>
                <a:cubicBezTo>
                  <a:pt x="1634" y="2148"/>
                  <a:pt x="1647" y="2154"/>
                  <a:pt x="1728" y="2016"/>
                </a:cubicBezTo>
                <a:cubicBezTo>
                  <a:pt x="1809" y="1878"/>
                  <a:pt x="1937" y="1636"/>
                  <a:pt x="2010" y="1386"/>
                </a:cubicBezTo>
                <a:cubicBezTo>
                  <a:pt x="2083" y="1136"/>
                  <a:pt x="2130" y="747"/>
                  <a:pt x="2166" y="516"/>
                </a:cubicBezTo>
                <a:cubicBezTo>
                  <a:pt x="2202" y="285"/>
                  <a:pt x="2214" y="107"/>
                  <a:pt x="2226"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1" name="Freeform 10"/>
          <p:cNvSpPr>
            <a:spLocks/>
          </p:cNvSpPr>
          <p:nvPr/>
        </p:nvSpPr>
        <p:spPr bwMode="auto">
          <a:xfrm>
            <a:off x="2981325" y="1019175"/>
            <a:ext cx="1285875" cy="4333875"/>
          </a:xfrm>
          <a:custGeom>
            <a:avLst/>
            <a:gdLst>
              <a:gd name="T0" fmla="*/ 2147483647 w 810"/>
              <a:gd name="T1" fmla="*/ 0 h 2730"/>
              <a:gd name="T2" fmla="*/ 2147483647 w 810"/>
              <a:gd name="T3" fmla="*/ 2147483647 h 2730"/>
              <a:gd name="T4" fmla="*/ 2147483647 w 810"/>
              <a:gd name="T5" fmla="*/ 2147483647 h 2730"/>
              <a:gd name="T6" fmla="*/ 2147483647 w 810"/>
              <a:gd name="T7" fmla="*/ 2147483647 h 2730"/>
              <a:gd name="T8" fmla="*/ 2147483647 w 810"/>
              <a:gd name="T9" fmla="*/ 2147483647 h 2730"/>
              <a:gd name="T10" fmla="*/ 2147483647 w 810"/>
              <a:gd name="T11" fmla="*/ 2147483647 h 2730"/>
              <a:gd name="T12" fmla="*/ 2147483647 w 810"/>
              <a:gd name="T13" fmla="*/ 2147483647 h 2730"/>
              <a:gd name="T14" fmla="*/ 2147483647 w 810"/>
              <a:gd name="T15" fmla="*/ 2147483647 h 2730"/>
              <a:gd name="T16" fmla="*/ 0 w 810"/>
              <a:gd name="T17" fmla="*/ 2147483647 h 27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0"/>
              <a:gd name="T28" fmla="*/ 0 h 2730"/>
              <a:gd name="T29" fmla="*/ 810 w 810"/>
              <a:gd name="T30" fmla="*/ 2730 h 27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0" h="2730">
                <a:moveTo>
                  <a:pt x="810" y="0"/>
                </a:moveTo>
                <a:cubicBezTo>
                  <a:pt x="790" y="108"/>
                  <a:pt x="727" y="435"/>
                  <a:pt x="690" y="648"/>
                </a:cubicBezTo>
                <a:cubicBezTo>
                  <a:pt x="653" y="861"/>
                  <a:pt x="621" y="1133"/>
                  <a:pt x="588" y="1278"/>
                </a:cubicBezTo>
                <a:cubicBezTo>
                  <a:pt x="555" y="1423"/>
                  <a:pt x="524" y="1422"/>
                  <a:pt x="492" y="1518"/>
                </a:cubicBezTo>
                <a:cubicBezTo>
                  <a:pt x="460" y="1614"/>
                  <a:pt x="428" y="1758"/>
                  <a:pt x="396" y="1854"/>
                </a:cubicBezTo>
                <a:cubicBezTo>
                  <a:pt x="364" y="1950"/>
                  <a:pt x="332" y="2014"/>
                  <a:pt x="300" y="2094"/>
                </a:cubicBezTo>
                <a:cubicBezTo>
                  <a:pt x="268" y="2174"/>
                  <a:pt x="236" y="2254"/>
                  <a:pt x="204" y="2334"/>
                </a:cubicBezTo>
                <a:cubicBezTo>
                  <a:pt x="172" y="2414"/>
                  <a:pt x="142" y="2508"/>
                  <a:pt x="108" y="2574"/>
                </a:cubicBezTo>
                <a:cubicBezTo>
                  <a:pt x="74" y="2640"/>
                  <a:pt x="23" y="2697"/>
                  <a:pt x="0" y="273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2" name="Freeform 11"/>
          <p:cNvSpPr>
            <a:spLocks/>
          </p:cNvSpPr>
          <p:nvPr/>
        </p:nvSpPr>
        <p:spPr bwMode="auto">
          <a:xfrm>
            <a:off x="3590925" y="2105025"/>
            <a:ext cx="2181225" cy="3267075"/>
          </a:xfrm>
          <a:custGeom>
            <a:avLst/>
            <a:gdLst>
              <a:gd name="T0" fmla="*/ 2147483647 w 1374"/>
              <a:gd name="T1" fmla="*/ 0 h 2058"/>
              <a:gd name="T2" fmla="*/ 2147483647 w 1374"/>
              <a:gd name="T3" fmla="*/ 2147483647 h 2058"/>
              <a:gd name="T4" fmla="*/ 2147483647 w 1374"/>
              <a:gd name="T5" fmla="*/ 2147483647 h 2058"/>
              <a:gd name="T6" fmla="*/ 2147483647 w 1374"/>
              <a:gd name="T7" fmla="*/ 2147483647 h 2058"/>
              <a:gd name="T8" fmla="*/ 2147483647 w 1374"/>
              <a:gd name="T9" fmla="*/ 2147483647 h 2058"/>
              <a:gd name="T10" fmla="*/ 2147483647 w 1374"/>
              <a:gd name="T11" fmla="*/ 2147483647 h 2058"/>
              <a:gd name="T12" fmla="*/ 2147483647 w 1374"/>
              <a:gd name="T13" fmla="*/ 2147483647 h 2058"/>
              <a:gd name="T14" fmla="*/ 2147483647 w 1374"/>
              <a:gd name="T15" fmla="*/ 2147483647 h 2058"/>
              <a:gd name="T16" fmla="*/ 0 w 1374"/>
              <a:gd name="T17" fmla="*/ 2147483647 h 2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4"/>
              <a:gd name="T28" fmla="*/ 0 h 2058"/>
              <a:gd name="T29" fmla="*/ 1374 w 1374"/>
              <a:gd name="T30" fmla="*/ 2058 h 20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4" h="2058">
                <a:moveTo>
                  <a:pt x="1374" y="0"/>
                </a:moveTo>
                <a:cubicBezTo>
                  <a:pt x="1271" y="53"/>
                  <a:pt x="899" y="218"/>
                  <a:pt x="756" y="318"/>
                </a:cubicBezTo>
                <a:cubicBezTo>
                  <a:pt x="613" y="418"/>
                  <a:pt x="595" y="502"/>
                  <a:pt x="516" y="600"/>
                </a:cubicBezTo>
                <a:cubicBezTo>
                  <a:pt x="437" y="698"/>
                  <a:pt x="333" y="810"/>
                  <a:pt x="282" y="906"/>
                </a:cubicBezTo>
                <a:cubicBezTo>
                  <a:pt x="231" y="1002"/>
                  <a:pt x="231" y="1097"/>
                  <a:pt x="210" y="1176"/>
                </a:cubicBezTo>
                <a:cubicBezTo>
                  <a:pt x="189" y="1255"/>
                  <a:pt x="172" y="1310"/>
                  <a:pt x="156" y="1380"/>
                </a:cubicBezTo>
                <a:cubicBezTo>
                  <a:pt x="140" y="1450"/>
                  <a:pt x="133" y="1517"/>
                  <a:pt x="114" y="1596"/>
                </a:cubicBezTo>
                <a:cubicBezTo>
                  <a:pt x="95" y="1675"/>
                  <a:pt x="61" y="1777"/>
                  <a:pt x="42" y="1854"/>
                </a:cubicBezTo>
                <a:cubicBezTo>
                  <a:pt x="23" y="1931"/>
                  <a:pt x="9" y="2016"/>
                  <a:pt x="0" y="2058"/>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3" name="Freeform 12"/>
          <p:cNvSpPr>
            <a:spLocks/>
          </p:cNvSpPr>
          <p:nvPr/>
        </p:nvSpPr>
        <p:spPr bwMode="auto">
          <a:xfrm>
            <a:off x="3324225" y="1104900"/>
            <a:ext cx="2190750" cy="4229100"/>
          </a:xfrm>
          <a:custGeom>
            <a:avLst/>
            <a:gdLst>
              <a:gd name="T0" fmla="*/ 2147483647 w 1380"/>
              <a:gd name="T1" fmla="*/ 0 h 2664"/>
              <a:gd name="T2" fmla="*/ 2147483647 w 1380"/>
              <a:gd name="T3" fmla="*/ 2147483647 h 2664"/>
              <a:gd name="T4" fmla="*/ 2147483647 w 1380"/>
              <a:gd name="T5" fmla="*/ 2147483647 h 2664"/>
              <a:gd name="T6" fmla="*/ 2147483647 w 1380"/>
              <a:gd name="T7" fmla="*/ 2147483647 h 2664"/>
              <a:gd name="T8" fmla="*/ 2147483647 w 1380"/>
              <a:gd name="T9" fmla="*/ 2147483647 h 2664"/>
              <a:gd name="T10" fmla="*/ 2147483647 w 1380"/>
              <a:gd name="T11" fmla="*/ 2147483647 h 2664"/>
              <a:gd name="T12" fmla="*/ 2147483647 w 1380"/>
              <a:gd name="T13" fmla="*/ 2147483647 h 2664"/>
              <a:gd name="T14" fmla="*/ 2147483647 w 1380"/>
              <a:gd name="T15" fmla="*/ 2147483647 h 2664"/>
              <a:gd name="T16" fmla="*/ 2147483647 w 1380"/>
              <a:gd name="T17" fmla="*/ 2147483647 h 2664"/>
              <a:gd name="T18" fmla="*/ 2147483647 w 1380"/>
              <a:gd name="T19" fmla="*/ 2147483647 h 2664"/>
              <a:gd name="T20" fmla="*/ 0 w 1380"/>
              <a:gd name="T21" fmla="*/ 2147483647 h 2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0"/>
              <a:gd name="T34" fmla="*/ 0 h 2664"/>
              <a:gd name="T35" fmla="*/ 1380 w 1380"/>
              <a:gd name="T36" fmla="*/ 2664 h 2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0" h="2664">
                <a:moveTo>
                  <a:pt x="1380" y="0"/>
                </a:moveTo>
                <a:cubicBezTo>
                  <a:pt x="1275" y="46"/>
                  <a:pt x="890" y="141"/>
                  <a:pt x="750" y="282"/>
                </a:cubicBezTo>
                <a:cubicBezTo>
                  <a:pt x="610" y="423"/>
                  <a:pt x="588" y="700"/>
                  <a:pt x="540" y="846"/>
                </a:cubicBezTo>
                <a:cubicBezTo>
                  <a:pt x="492" y="992"/>
                  <a:pt x="479" y="1083"/>
                  <a:pt x="462" y="1158"/>
                </a:cubicBezTo>
                <a:cubicBezTo>
                  <a:pt x="445" y="1233"/>
                  <a:pt x="449" y="1247"/>
                  <a:pt x="438" y="1296"/>
                </a:cubicBezTo>
                <a:cubicBezTo>
                  <a:pt x="427" y="1345"/>
                  <a:pt x="422" y="1376"/>
                  <a:pt x="396" y="1452"/>
                </a:cubicBezTo>
                <a:cubicBezTo>
                  <a:pt x="370" y="1528"/>
                  <a:pt x="309" y="1666"/>
                  <a:pt x="282" y="1752"/>
                </a:cubicBezTo>
                <a:cubicBezTo>
                  <a:pt x="255" y="1838"/>
                  <a:pt x="251" y="1897"/>
                  <a:pt x="234" y="1968"/>
                </a:cubicBezTo>
                <a:cubicBezTo>
                  <a:pt x="217" y="2039"/>
                  <a:pt x="205" y="2101"/>
                  <a:pt x="182" y="2178"/>
                </a:cubicBezTo>
                <a:cubicBezTo>
                  <a:pt x="159" y="2255"/>
                  <a:pt x="126" y="2349"/>
                  <a:pt x="96" y="2430"/>
                </a:cubicBezTo>
                <a:cubicBezTo>
                  <a:pt x="66" y="2511"/>
                  <a:pt x="20" y="2615"/>
                  <a:pt x="0" y="2664"/>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4" name="Freeform 13"/>
          <p:cNvSpPr>
            <a:spLocks/>
          </p:cNvSpPr>
          <p:nvPr/>
        </p:nvSpPr>
        <p:spPr bwMode="auto">
          <a:xfrm>
            <a:off x="4038600" y="2876550"/>
            <a:ext cx="1619250" cy="2343150"/>
          </a:xfrm>
          <a:custGeom>
            <a:avLst/>
            <a:gdLst>
              <a:gd name="T0" fmla="*/ 2147483647 w 1020"/>
              <a:gd name="T1" fmla="*/ 0 h 1476"/>
              <a:gd name="T2" fmla="*/ 2147483647 w 1020"/>
              <a:gd name="T3" fmla="*/ 2147483647 h 1476"/>
              <a:gd name="T4" fmla="*/ 2147483647 w 1020"/>
              <a:gd name="T5" fmla="*/ 2147483647 h 1476"/>
              <a:gd name="T6" fmla="*/ 2147483647 w 1020"/>
              <a:gd name="T7" fmla="*/ 2147483647 h 1476"/>
              <a:gd name="T8" fmla="*/ 2147483647 w 1020"/>
              <a:gd name="T9" fmla="*/ 2147483647 h 1476"/>
              <a:gd name="T10" fmla="*/ 2147483647 w 1020"/>
              <a:gd name="T11" fmla="*/ 2147483647 h 1476"/>
              <a:gd name="T12" fmla="*/ 2147483647 w 1020"/>
              <a:gd name="T13" fmla="*/ 2147483647 h 1476"/>
              <a:gd name="T14" fmla="*/ 0 w 1020"/>
              <a:gd name="T15" fmla="*/ 2147483647 h 1476"/>
              <a:gd name="T16" fmla="*/ 0 60000 65536"/>
              <a:gd name="T17" fmla="*/ 0 60000 65536"/>
              <a:gd name="T18" fmla="*/ 0 60000 65536"/>
              <a:gd name="T19" fmla="*/ 0 60000 65536"/>
              <a:gd name="T20" fmla="*/ 0 60000 65536"/>
              <a:gd name="T21" fmla="*/ 0 60000 65536"/>
              <a:gd name="T22" fmla="*/ 0 60000 65536"/>
              <a:gd name="T23" fmla="*/ 0 60000 65536"/>
              <a:gd name="T24" fmla="*/ 0 w 1020"/>
              <a:gd name="T25" fmla="*/ 0 h 1476"/>
              <a:gd name="T26" fmla="*/ 1020 w 1020"/>
              <a:gd name="T27" fmla="*/ 1476 h 14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0" h="1476">
                <a:moveTo>
                  <a:pt x="1020" y="0"/>
                </a:moveTo>
                <a:cubicBezTo>
                  <a:pt x="954" y="29"/>
                  <a:pt x="735" y="89"/>
                  <a:pt x="624" y="174"/>
                </a:cubicBezTo>
                <a:cubicBezTo>
                  <a:pt x="513" y="259"/>
                  <a:pt x="427" y="411"/>
                  <a:pt x="356" y="510"/>
                </a:cubicBezTo>
                <a:cubicBezTo>
                  <a:pt x="285" y="609"/>
                  <a:pt x="242" y="684"/>
                  <a:pt x="198" y="768"/>
                </a:cubicBezTo>
                <a:cubicBezTo>
                  <a:pt x="154" y="852"/>
                  <a:pt x="115" y="944"/>
                  <a:pt x="90" y="1014"/>
                </a:cubicBezTo>
                <a:cubicBezTo>
                  <a:pt x="65" y="1084"/>
                  <a:pt x="60" y="1127"/>
                  <a:pt x="48" y="1188"/>
                </a:cubicBezTo>
                <a:cubicBezTo>
                  <a:pt x="36" y="1249"/>
                  <a:pt x="26" y="1332"/>
                  <a:pt x="18" y="1380"/>
                </a:cubicBezTo>
                <a:cubicBezTo>
                  <a:pt x="10" y="1428"/>
                  <a:pt x="4" y="1456"/>
                  <a:pt x="0" y="1476"/>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55" name="Line 15"/>
          <p:cNvSpPr>
            <a:spLocks noChangeShapeType="1"/>
          </p:cNvSpPr>
          <p:nvPr/>
        </p:nvSpPr>
        <p:spPr bwMode="auto">
          <a:xfrm>
            <a:off x="1600200" y="2971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6" name="Line 16"/>
          <p:cNvSpPr>
            <a:spLocks noChangeShapeType="1"/>
          </p:cNvSpPr>
          <p:nvPr/>
        </p:nvSpPr>
        <p:spPr bwMode="auto">
          <a:xfrm>
            <a:off x="1981200" y="2819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7" name="Line 17"/>
          <p:cNvSpPr>
            <a:spLocks noChangeShapeType="1"/>
          </p:cNvSpPr>
          <p:nvPr/>
        </p:nvSpPr>
        <p:spPr bwMode="auto">
          <a:xfrm>
            <a:off x="2438400" y="3124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8" name="Line 18"/>
          <p:cNvSpPr>
            <a:spLocks noChangeShapeType="1"/>
          </p:cNvSpPr>
          <p:nvPr/>
        </p:nvSpPr>
        <p:spPr bwMode="auto">
          <a:xfrm>
            <a:off x="1295400" y="3733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59" name="Line 19"/>
          <p:cNvSpPr>
            <a:spLocks noChangeShapeType="1"/>
          </p:cNvSpPr>
          <p:nvPr/>
        </p:nvSpPr>
        <p:spPr bwMode="auto">
          <a:xfrm>
            <a:off x="1828800" y="42672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0" name="Line 20"/>
          <p:cNvSpPr>
            <a:spLocks noChangeShapeType="1"/>
          </p:cNvSpPr>
          <p:nvPr/>
        </p:nvSpPr>
        <p:spPr bwMode="auto">
          <a:xfrm>
            <a:off x="2362200" y="4191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1" name="Line 21"/>
          <p:cNvSpPr>
            <a:spLocks noChangeShapeType="1"/>
          </p:cNvSpPr>
          <p:nvPr/>
        </p:nvSpPr>
        <p:spPr bwMode="auto">
          <a:xfrm>
            <a:off x="2819400" y="32004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2" name="Line 22"/>
          <p:cNvSpPr>
            <a:spLocks noChangeShapeType="1"/>
          </p:cNvSpPr>
          <p:nvPr/>
        </p:nvSpPr>
        <p:spPr bwMode="auto">
          <a:xfrm>
            <a:off x="3276600" y="4114800"/>
            <a:ext cx="228600" cy="5334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3" name="Line 23"/>
          <p:cNvSpPr>
            <a:spLocks noChangeShapeType="1"/>
          </p:cNvSpPr>
          <p:nvPr/>
        </p:nvSpPr>
        <p:spPr bwMode="auto">
          <a:xfrm>
            <a:off x="2667000" y="4267200"/>
            <a:ext cx="762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64" name="Text Box 24"/>
          <p:cNvSpPr txBox="1">
            <a:spLocks noChangeArrowheads="1"/>
          </p:cNvSpPr>
          <p:nvPr/>
        </p:nvSpPr>
        <p:spPr bwMode="auto">
          <a:xfrm>
            <a:off x="304800" y="1066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5" name="Text Box 25"/>
          <p:cNvSpPr txBox="1">
            <a:spLocks noChangeArrowheads="1"/>
          </p:cNvSpPr>
          <p:nvPr/>
        </p:nvSpPr>
        <p:spPr bwMode="auto">
          <a:xfrm>
            <a:off x="2895600" y="1143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6" name="Text Box 26"/>
          <p:cNvSpPr txBox="1">
            <a:spLocks noChangeArrowheads="1"/>
          </p:cNvSpPr>
          <p:nvPr/>
        </p:nvSpPr>
        <p:spPr bwMode="auto">
          <a:xfrm>
            <a:off x="3200400" y="9906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0</a:t>
            </a:r>
            <a:r>
              <a:rPr lang="en-US" sz="1000" b="1">
                <a:solidFill>
                  <a:srgbClr val="FF0000"/>
                </a:solidFill>
              </a:rPr>
              <a:t>C</a:t>
            </a:r>
          </a:p>
        </p:txBody>
      </p:sp>
      <p:sp>
        <p:nvSpPr>
          <p:cNvPr id="57367" name="Text Box 27"/>
          <p:cNvSpPr txBox="1">
            <a:spLocks noChangeArrowheads="1"/>
          </p:cNvSpPr>
          <p:nvPr/>
        </p:nvSpPr>
        <p:spPr bwMode="auto">
          <a:xfrm>
            <a:off x="3505200" y="8382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2</a:t>
            </a:r>
            <a:r>
              <a:rPr lang="en-US" sz="1000" b="1">
                <a:solidFill>
                  <a:srgbClr val="FF0000"/>
                </a:solidFill>
                <a:sym typeface="Symbol" pitchFamily="18" charset="2"/>
              </a:rPr>
              <a:t></a:t>
            </a:r>
            <a:r>
              <a:rPr lang="en-US" sz="1000" b="1">
                <a:solidFill>
                  <a:srgbClr val="FF0000"/>
                </a:solidFill>
              </a:rPr>
              <a:t>C</a:t>
            </a:r>
          </a:p>
        </p:txBody>
      </p:sp>
      <p:sp>
        <p:nvSpPr>
          <p:cNvPr id="57368" name="Text Box 28"/>
          <p:cNvSpPr txBox="1">
            <a:spLocks noChangeArrowheads="1"/>
          </p:cNvSpPr>
          <p:nvPr/>
        </p:nvSpPr>
        <p:spPr bwMode="auto">
          <a:xfrm>
            <a:off x="4114800" y="762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6</a:t>
            </a:r>
            <a:r>
              <a:rPr lang="en-US" sz="1000" b="1">
                <a:solidFill>
                  <a:srgbClr val="FF0000"/>
                </a:solidFill>
              </a:rPr>
              <a:t>C</a:t>
            </a:r>
          </a:p>
        </p:txBody>
      </p:sp>
      <p:sp>
        <p:nvSpPr>
          <p:cNvPr id="57369" name="Text Box 29"/>
          <p:cNvSpPr txBox="1">
            <a:spLocks noChangeArrowheads="1"/>
          </p:cNvSpPr>
          <p:nvPr/>
        </p:nvSpPr>
        <p:spPr bwMode="auto">
          <a:xfrm>
            <a:off x="54864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8</a:t>
            </a:r>
            <a:r>
              <a:rPr lang="en-US" sz="1000" b="1">
                <a:solidFill>
                  <a:srgbClr val="FF0000"/>
                </a:solidFill>
              </a:rPr>
              <a:t>C</a:t>
            </a:r>
          </a:p>
        </p:txBody>
      </p:sp>
      <p:sp>
        <p:nvSpPr>
          <p:cNvPr id="57370" name="Text Box 30"/>
          <p:cNvSpPr txBox="1">
            <a:spLocks noChangeArrowheads="1"/>
          </p:cNvSpPr>
          <p:nvPr/>
        </p:nvSpPr>
        <p:spPr bwMode="auto">
          <a:xfrm>
            <a:off x="5715000" y="18288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10</a:t>
            </a:r>
            <a:r>
              <a:rPr lang="en-US" sz="1000" b="1">
                <a:solidFill>
                  <a:srgbClr val="FF0000"/>
                </a:solidFill>
                <a:sym typeface="Symbol" pitchFamily="18" charset="2"/>
              </a:rPr>
              <a:t></a:t>
            </a:r>
            <a:r>
              <a:rPr lang="en-US" sz="1000" b="1">
                <a:solidFill>
                  <a:srgbClr val="FF0000"/>
                </a:solidFill>
              </a:rPr>
              <a:t>C</a:t>
            </a:r>
          </a:p>
        </p:txBody>
      </p:sp>
      <p:sp>
        <p:nvSpPr>
          <p:cNvPr id="57371" name="Text Box 31"/>
          <p:cNvSpPr txBox="1">
            <a:spLocks noChangeArrowheads="1"/>
          </p:cNvSpPr>
          <p:nvPr/>
        </p:nvSpPr>
        <p:spPr bwMode="auto">
          <a:xfrm>
            <a:off x="5638800" y="26670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12</a:t>
            </a:r>
            <a:r>
              <a:rPr lang="en-US" sz="1000" b="1">
                <a:solidFill>
                  <a:srgbClr val="FF0000"/>
                </a:solidFill>
                <a:sym typeface="Symbol" pitchFamily="18" charset="2"/>
              </a:rPr>
              <a:t></a:t>
            </a:r>
            <a:r>
              <a:rPr lang="en-US" sz="1000" b="1">
                <a:solidFill>
                  <a:srgbClr val="FF0000"/>
                </a:solidFill>
              </a:rPr>
              <a:t>C</a:t>
            </a:r>
          </a:p>
        </p:txBody>
      </p:sp>
      <p:sp>
        <p:nvSpPr>
          <p:cNvPr id="57372" name="Line 33"/>
          <p:cNvSpPr>
            <a:spLocks noChangeShapeType="1"/>
          </p:cNvSpPr>
          <p:nvPr/>
        </p:nvSpPr>
        <p:spPr bwMode="auto">
          <a:xfrm flipH="1" flipV="1">
            <a:off x="4495800" y="31242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3" name="Line 34"/>
          <p:cNvSpPr>
            <a:spLocks noChangeShapeType="1"/>
          </p:cNvSpPr>
          <p:nvPr/>
        </p:nvSpPr>
        <p:spPr bwMode="auto">
          <a:xfrm flipH="1" flipV="1">
            <a:off x="4267200" y="4191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4" name="Line 35"/>
          <p:cNvSpPr>
            <a:spLocks noChangeShapeType="1"/>
          </p:cNvSpPr>
          <p:nvPr/>
        </p:nvSpPr>
        <p:spPr bwMode="auto">
          <a:xfrm flipH="1" flipV="1">
            <a:off x="4572000" y="38100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5" name="Line 36"/>
          <p:cNvSpPr>
            <a:spLocks noChangeShapeType="1"/>
          </p:cNvSpPr>
          <p:nvPr/>
        </p:nvSpPr>
        <p:spPr bwMode="auto">
          <a:xfrm flipH="1" flipV="1">
            <a:off x="4191000" y="4724400"/>
            <a:ext cx="381000" cy="304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76" name="Text Box 39"/>
          <p:cNvSpPr txBox="1">
            <a:spLocks noChangeArrowheads="1"/>
          </p:cNvSpPr>
          <p:nvPr/>
        </p:nvSpPr>
        <p:spPr bwMode="auto">
          <a:xfrm>
            <a:off x="4800600" y="4419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1004 mb</a:t>
            </a:r>
          </a:p>
        </p:txBody>
      </p:sp>
      <p:sp>
        <p:nvSpPr>
          <p:cNvPr id="57377" name="Text Box 40"/>
          <p:cNvSpPr txBox="1">
            <a:spLocks noChangeArrowheads="1"/>
          </p:cNvSpPr>
          <p:nvPr/>
        </p:nvSpPr>
        <p:spPr bwMode="auto">
          <a:xfrm>
            <a:off x="5029200" y="3276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1008 mb</a:t>
            </a:r>
          </a:p>
        </p:txBody>
      </p:sp>
      <p:sp>
        <p:nvSpPr>
          <p:cNvPr id="57378" name="Freeform 41"/>
          <p:cNvSpPr>
            <a:spLocks/>
          </p:cNvSpPr>
          <p:nvPr/>
        </p:nvSpPr>
        <p:spPr bwMode="auto">
          <a:xfrm>
            <a:off x="3705225" y="3810000"/>
            <a:ext cx="333375" cy="1543050"/>
          </a:xfrm>
          <a:custGeom>
            <a:avLst/>
            <a:gdLst>
              <a:gd name="T0" fmla="*/ 2147483647 w 210"/>
              <a:gd name="T1" fmla="*/ 0 h 972"/>
              <a:gd name="T2" fmla="*/ 2147483647 w 210"/>
              <a:gd name="T3" fmla="*/ 2147483647 h 972"/>
              <a:gd name="T4" fmla="*/ 0 w 210"/>
              <a:gd name="T5" fmla="*/ 2147483647 h 972"/>
              <a:gd name="T6" fmla="*/ 0 60000 65536"/>
              <a:gd name="T7" fmla="*/ 0 60000 65536"/>
              <a:gd name="T8" fmla="*/ 0 60000 65536"/>
              <a:gd name="T9" fmla="*/ 0 w 210"/>
              <a:gd name="T10" fmla="*/ 0 h 972"/>
              <a:gd name="T11" fmla="*/ 210 w 210"/>
              <a:gd name="T12" fmla="*/ 972 h 972"/>
            </a:gdLst>
            <a:ahLst/>
            <a:cxnLst>
              <a:cxn ang="T6">
                <a:pos x="T0" y="T1"/>
              </a:cxn>
              <a:cxn ang="T7">
                <a:pos x="T2" y="T3"/>
              </a:cxn>
              <a:cxn ang="T8">
                <a:pos x="T4" y="T5"/>
              </a:cxn>
            </a:cxnLst>
            <a:rect l="T9" t="T10" r="T11" b="T12"/>
            <a:pathLst>
              <a:path w="210" h="972">
                <a:moveTo>
                  <a:pt x="210" y="0"/>
                </a:moveTo>
                <a:cubicBezTo>
                  <a:pt x="194" y="72"/>
                  <a:pt x="149" y="270"/>
                  <a:pt x="114" y="432"/>
                </a:cubicBezTo>
                <a:cubicBezTo>
                  <a:pt x="79" y="594"/>
                  <a:pt x="24" y="860"/>
                  <a:pt x="0" y="972"/>
                </a:cubicBezTo>
              </a:path>
            </a:pathLst>
          </a:custGeom>
          <a:noFill/>
          <a:ln w="57150" cap="flat" cmpd="sng">
            <a:solidFill>
              <a:schemeClr val="bg1"/>
            </a:solidFill>
            <a:prstDash val="solid"/>
            <a:round/>
            <a:headEnd type="none" w="med" len="med"/>
            <a:tailEnd type="none" w="med" len="med"/>
          </a:ln>
        </p:spPr>
        <p:txBody>
          <a:bodyPr/>
          <a:lstStyle/>
          <a:p>
            <a:pPr algn="ctr"/>
            <a:endParaRPr lang="en-US">
              <a:solidFill>
                <a:srgbClr val="FFFFFF"/>
              </a:solidFill>
            </a:endParaRPr>
          </a:p>
        </p:txBody>
      </p:sp>
      <p:sp>
        <p:nvSpPr>
          <p:cNvPr id="57379" name="Line 42"/>
          <p:cNvSpPr>
            <a:spLocks noChangeShapeType="1"/>
          </p:cNvSpPr>
          <p:nvPr/>
        </p:nvSpPr>
        <p:spPr bwMode="auto">
          <a:xfrm>
            <a:off x="3429000" y="28956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80" name="Freeform 43"/>
          <p:cNvSpPr>
            <a:spLocks/>
          </p:cNvSpPr>
          <p:nvPr/>
        </p:nvSpPr>
        <p:spPr bwMode="auto">
          <a:xfrm>
            <a:off x="4610100" y="3700463"/>
            <a:ext cx="1090613" cy="1595437"/>
          </a:xfrm>
          <a:custGeom>
            <a:avLst/>
            <a:gdLst>
              <a:gd name="T0" fmla="*/ 2147483647 w 687"/>
              <a:gd name="T1" fmla="*/ 0 h 1005"/>
              <a:gd name="T2" fmla="*/ 2147483647 w 687"/>
              <a:gd name="T3" fmla="*/ 2147483647 h 1005"/>
              <a:gd name="T4" fmla="*/ 2147483647 w 687"/>
              <a:gd name="T5" fmla="*/ 2147483647 h 1005"/>
              <a:gd name="T6" fmla="*/ 2147483647 w 687"/>
              <a:gd name="T7" fmla="*/ 2147483647 h 1005"/>
              <a:gd name="T8" fmla="*/ 2147483647 w 687"/>
              <a:gd name="T9" fmla="*/ 2147483647 h 1005"/>
              <a:gd name="T10" fmla="*/ 2147483647 w 687"/>
              <a:gd name="T11" fmla="*/ 2147483647 h 1005"/>
              <a:gd name="T12" fmla="*/ 0 w 687"/>
              <a:gd name="T13" fmla="*/ 2147483647 h 1005"/>
              <a:gd name="T14" fmla="*/ 0 60000 65536"/>
              <a:gd name="T15" fmla="*/ 0 60000 65536"/>
              <a:gd name="T16" fmla="*/ 0 60000 65536"/>
              <a:gd name="T17" fmla="*/ 0 60000 65536"/>
              <a:gd name="T18" fmla="*/ 0 60000 65536"/>
              <a:gd name="T19" fmla="*/ 0 60000 65536"/>
              <a:gd name="T20" fmla="*/ 0 60000 65536"/>
              <a:gd name="T21" fmla="*/ 0 w 687"/>
              <a:gd name="T22" fmla="*/ 0 h 1005"/>
              <a:gd name="T23" fmla="*/ 687 w 687"/>
              <a:gd name="T24" fmla="*/ 1005 h 10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7" h="1005">
                <a:moveTo>
                  <a:pt x="687" y="0"/>
                </a:moveTo>
                <a:cubicBezTo>
                  <a:pt x="643" y="15"/>
                  <a:pt x="512" y="43"/>
                  <a:pt x="431" y="92"/>
                </a:cubicBezTo>
                <a:cubicBezTo>
                  <a:pt x="350" y="141"/>
                  <a:pt x="255" y="222"/>
                  <a:pt x="198" y="297"/>
                </a:cubicBezTo>
                <a:cubicBezTo>
                  <a:pt x="141" y="372"/>
                  <a:pt x="115" y="473"/>
                  <a:pt x="90" y="543"/>
                </a:cubicBezTo>
                <a:cubicBezTo>
                  <a:pt x="65" y="613"/>
                  <a:pt x="60" y="656"/>
                  <a:pt x="48" y="717"/>
                </a:cubicBezTo>
                <a:cubicBezTo>
                  <a:pt x="36" y="778"/>
                  <a:pt x="26" y="861"/>
                  <a:pt x="18" y="909"/>
                </a:cubicBezTo>
                <a:cubicBezTo>
                  <a:pt x="10" y="957"/>
                  <a:pt x="4" y="985"/>
                  <a:pt x="0" y="1005"/>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1" name="Text Box 44"/>
          <p:cNvSpPr txBox="1">
            <a:spLocks noChangeArrowheads="1"/>
          </p:cNvSpPr>
          <p:nvPr/>
        </p:nvSpPr>
        <p:spPr bwMode="auto">
          <a:xfrm>
            <a:off x="5638800" y="3581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14</a:t>
            </a:r>
            <a:r>
              <a:rPr lang="en-US" sz="1000" b="1">
                <a:solidFill>
                  <a:srgbClr val="FF0000"/>
                </a:solidFill>
                <a:sym typeface="Symbol" pitchFamily="18" charset="2"/>
              </a:rPr>
              <a:t></a:t>
            </a:r>
            <a:r>
              <a:rPr lang="en-US" sz="1000" b="1">
                <a:solidFill>
                  <a:srgbClr val="FF0000"/>
                </a:solidFill>
              </a:rPr>
              <a:t>C</a:t>
            </a:r>
          </a:p>
        </p:txBody>
      </p:sp>
      <p:sp>
        <p:nvSpPr>
          <p:cNvPr id="57382" name="Freeform 49"/>
          <p:cNvSpPr>
            <a:spLocks/>
          </p:cNvSpPr>
          <p:nvPr/>
        </p:nvSpPr>
        <p:spPr bwMode="auto">
          <a:xfrm>
            <a:off x="895350" y="1276350"/>
            <a:ext cx="2505075" cy="2855913"/>
          </a:xfrm>
          <a:custGeom>
            <a:avLst/>
            <a:gdLst>
              <a:gd name="T0" fmla="*/ 0 w 1578"/>
              <a:gd name="T1" fmla="*/ 2147483647 h 1799"/>
              <a:gd name="T2" fmla="*/ 2147483647 w 1578"/>
              <a:gd name="T3" fmla="*/ 2147483647 h 1799"/>
              <a:gd name="T4" fmla="*/ 2147483647 w 1578"/>
              <a:gd name="T5" fmla="*/ 2147483647 h 1799"/>
              <a:gd name="T6" fmla="*/ 2147483647 w 1578"/>
              <a:gd name="T7" fmla="*/ 2147483647 h 1799"/>
              <a:gd name="T8" fmla="*/ 2147483647 w 1578"/>
              <a:gd name="T9" fmla="*/ 2147483647 h 1799"/>
              <a:gd name="T10" fmla="*/ 2147483647 w 1578"/>
              <a:gd name="T11" fmla="*/ 2147483647 h 1799"/>
              <a:gd name="T12" fmla="*/ 2147483647 w 1578"/>
              <a:gd name="T13" fmla="*/ 2147483647 h 1799"/>
              <a:gd name="T14" fmla="*/ 2147483647 w 1578"/>
              <a:gd name="T15" fmla="*/ 2147483647 h 1799"/>
              <a:gd name="T16" fmla="*/ 2147483647 w 1578"/>
              <a:gd name="T17" fmla="*/ 0 h 17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8"/>
              <a:gd name="T28" fmla="*/ 0 h 1799"/>
              <a:gd name="T29" fmla="*/ 1578 w 1578"/>
              <a:gd name="T30" fmla="*/ 1799 h 17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8" h="1799">
                <a:moveTo>
                  <a:pt x="0" y="834"/>
                </a:moveTo>
                <a:cubicBezTo>
                  <a:pt x="28" y="927"/>
                  <a:pt x="105" y="1254"/>
                  <a:pt x="168" y="1398"/>
                </a:cubicBezTo>
                <a:cubicBezTo>
                  <a:pt x="231" y="1542"/>
                  <a:pt x="279" y="1633"/>
                  <a:pt x="378" y="1698"/>
                </a:cubicBezTo>
                <a:cubicBezTo>
                  <a:pt x="477" y="1763"/>
                  <a:pt x="648" y="1799"/>
                  <a:pt x="765" y="1788"/>
                </a:cubicBezTo>
                <a:cubicBezTo>
                  <a:pt x="882" y="1777"/>
                  <a:pt x="1005" y="1683"/>
                  <a:pt x="1078" y="1634"/>
                </a:cubicBezTo>
                <a:cubicBezTo>
                  <a:pt x="1151" y="1585"/>
                  <a:pt x="1148" y="1574"/>
                  <a:pt x="1206" y="1494"/>
                </a:cubicBezTo>
                <a:cubicBezTo>
                  <a:pt x="1264" y="1414"/>
                  <a:pt x="1372" y="1322"/>
                  <a:pt x="1427" y="1153"/>
                </a:cubicBezTo>
                <a:cubicBezTo>
                  <a:pt x="1482" y="984"/>
                  <a:pt x="1511" y="672"/>
                  <a:pt x="1536" y="480"/>
                </a:cubicBezTo>
                <a:cubicBezTo>
                  <a:pt x="1561" y="288"/>
                  <a:pt x="1569" y="100"/>
                  <a:pt x="1578"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83" name="Freeform 50"/>
          <p:cNvSpPr>
            <a:spLocks/>
          </p:cNvSpPr>
          <p:nvPr/>
        </p:nvSpPr>
        <p:spPr bwMode="auto">
          <a:xfrm>
            <a:off x="4038600" y="1143000"/>
            <a:ext cx="733425" cy="2667000"/>
          </a:xfrm>
          <a:custGeom>
            <a:avLst/>
            <a:gdLst>
              <a:gd name="T0" fmla="*/ 2147483647 w 462"/>
              <a:gd name="T1" fmla="*/ 0 h 1680"/>
              <a:gd name="T2" fmla="*/ 2147483647 w 462"/>
              <a:gd name="T3" fmla="*/ 2147483647 h 1680"/>
              <a:gd name="T4" fmla="*/ 2147483647 w 462"/>
              <a:gd name="T5" fmla="*/ 2147483647 h 1680"/>
              <a:gd name="T6" fmla="*/ 2147483647 w 462"/>
              <a:gd name="T7" fmla="*/ 2147483647 h 1680"/>
              <a:gd name="T8" fmla="*/ 2147483647 w 462"/>
              <a:gd name="T9" fmla="*/ 2147483647 h 1680"/>
              <a:gd name="T10" fmla="*/ 0 w 462"/>
              <a:gd name="T11" fmla="*/ 2147483647 h 1680"/>
              <a:gd name="T12" fmla="*/ 0 60000 65536"/>
              <a:gd name="T13" fmla="*/ 0 60000 65536"/>
              <a:gd name="T14" fmla="*/ 0 60000 65536"/>
              <a:gd name="T15" fmla="*/ 0 60000 65536"/>
              <a:gd name="T16" fmla="*/ 0 60000 65536"/>
              <a:gd name="T17" fmla="*/ 0 60000 65536"/>
              <a:gd name="T18" fmla="*/ 0 w 462"/>
              <a:gd name="T19" fmla="*/ 0 h 1680"/>
              <a:gd name="T20" fmla="*/ 462 w 462"/>
              <a:gd name="T21" fmla="*/ 1680 h 1680"/>
            </a:gdLst>
            <a:ahLst/>
            <a:cxnLst>
              <a:cxn ang="T12">
                <a:pos x="T0" y="T1"/>
              </a:cxn>
              <a:cxn ang="T13">
                <a:pos x="T2" y="T3"/>
              </a:cxn>
              <a:cxn ang="T14">
                <a:pos x="T4" y="T5"/>
              </a:cxn>
              <a:cxn ang="T15">
                <a:pos x="T6" y="T7"/>
              </a:cxn>
              <a:cxn ang="T16">
                <a:pos x="T8" y="T9"/>
              </a:cxn>
              <a:cxn ang="T17">
                <a:pos x="T10" y="T11"/>
              </a:cxn>
            </a:cxnLst>
            <a:rect l="T18" t="T19" r="T20" b="T21"/>
            <a:pathLst>
              <a:path w="462" h="1680">
                <a:moveTo>
                  <a:pt x="462" y="0"/>
                </a:moveTo>
                <a:cubicBezTo>
                  <a:pt x="438" y="63"/>
                  <a:pt x="361" y="267"/>
                  <a:pt x="318" y="378"/>
                </a:cubicBezTo>
                <a:cubicBezTo>
                  <a:pt x="275" y="489"/>
                  <a:pt x="231" y="558"/>
                  <a:pt x="203" y="667"/>
                </a:cubicBezTo>
                <a:cubicBezTo>
                  <a:pt x="175" y="776"/>
                  <a:pt x="175" y="928"/>
                  <a:pt x="149" y="1033"/>
                </a:cubicBezTo>
                <a:cubicBezTo>
                  <a:pt x="123" y="1138"/>
                  <a:pt x="73" y="1188"/>
                  <a:pt x="48" y="1296"/>
                </a:cubicBezTo>
                <a:cubicBezTo>
                  <a:pt x="23" y="1404"/>
                  <a:pt x="8" y="1616"/>
                  <a:pt x="0" y="1680"/>
                </a:cubicBezTo>
              </a:path>
            </a:pathLst>
          </a:custGeom>
          <a:noFill/>
          <a:ln w="57150" cap="flat" cmpd="sng">
            <a:solidFill>
              <a:srgbClr val="FF0000"/>
            </a:solidFill>
            <a:prstDash val="solid"/>
            <a:round/>
            <a:headEnd type="none" w="med" len="med"/>
            <a:tailEnd type="none" w="med" len="med"/>
          </a:ln>
        </p:spPr>
        <p:txBody>
          <a:bodyPr/>
          <a:lstStyle/>
          <a:p>
            <a:pPr algn="ctr"/>
            <a:endParaRPr lang="en-US">
              <a:solidFill>
                <a:srgbClr val="FFFFFF"/>
              </a:solidFill>
            </a:endParaRPr>
          </a:p>
        </p:txBody>
      </p:sp>
      <p:sp>
        <p:nvSpPr>
          <p:cNvPr id="57384" name="Freeform 51"/>
          <p:cNvSpPr>
            <a:spLocks/>
          </p:cNvSpPr>
          <p:nvPr/>
        </p:nvSpPr>
        <p:spPr bwMode="auto">
          <a:xfrm rot="-3338422">
            <a:off x="4000500" y="2628900"/>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5" name="AutoShape 52"/>
          <p:cNvSpPr>
            <a:spLocks noChangeArrowheads="1"/>
          </p:cNvSpPr>
          <p:nvPr/>
        </p:nvSpPr>
        <p:spPr bwMode="auto">
          <a:xfrm rot="6139234">
            <a:off x="3886200" y="4427538"/>
            <a:ext cx="228600" cy="228600"/>
          </a:xfrm>
          <a:prstGeom prst="triangle">
            <a:avLst>
              <a:gd name="adj" fmla="val 40625"/>
            </a:avLst>
          </a:prstGeom>
          <a:solidFill>
            <a:schemeClr val="bg1"/>
          </a:solidFill>
          <a:ln w="12700">
            <a:solidFill>
              <a:schemeClr val="bg1"/>
            </a:solidFill>
            <a:miter lim="800000"/>
            <a:headEnd/>
            <a:tailEnd/>
          </a:ln>
        </p:spPr>
        <p:txBody>
          <a:bodyPr wrap="none" anchor="ctr"/>
          <a:lstStyle/>
          <a:p>
            <a:pPr algn="ctr"/>
            <a:endParaRPr lang="en-US">
              <a:solidFill>
                <a:srgbClr val="FFFFFF"/>
              </a:solidFill>
            </a:endParaRPr>
          </a:p>
        </p:txBody>
      </p:sp>
      <p:sp>
        <p:nvSpPr>
          <p:cNvPr id="57386" name="Text Box 53"/>
          <p:cNvSpPr txBox="1">
            <a:spLocks noChangeArrowheads="1"/>
          </p:cNvSpPr>
          <p:nvPr/>
        </p:nvSpPr>
        <p:spPr bwMode="auto">
          <a:xfrm>
            <a:off x="38100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sym typeface="Symbol" pitchFamily="18" charset="2"/>
              </a:rPr>
              <a:t>4</a:t>
            </a:r>
            <a:r>
              <a:rPr lang="en-US" sz="1000" b="1">
                <a:solidFill>
                  <a:srgbClr val="FF0000"/>
                </a:solidFill>
              </a:rPr>
              <a:t>C</a:t>
            </a:r>
          </a:p>
        </p:txBody>
      </p:sp>
      <p:sp>
        <p:nvSpPr>
          <p:cNvPr id="57387" name="Freeform 58"/>
          <p:cNvSpPr>
            <a:spLocks/>
          </p:cNvSpPr>
          <p:nvPr/>
        </p:nvSpPr>
        <p:spPr bwMode="auto">
          <a:xfrm rot="18361098">
            <a:off x="4305300" y="1460482"/>
            <a:ext cx="457200" cy="228600"/>
          </a:xfrm>
          <a:custGeom>
            <a:avLst/>
            <a:gdLst>
              <a:gd name="T0" fmla="*/ 2147483647 w 265"/>
              <a:gd name="T1" fmla="*/ 2147483647 h 164"/>
              <a:gd name="T2" fmla="*/ 2147483647 w 265"/>
              <a:gd name="T3" fmla="*/ 2147483647 h 164"/>
              <a:gd name="T4" fmla="*/ 2147483647 w 265"/>
              <a:gd name="T5" fmla="*/ 2147483647 h 164"/>
              <a:gd name="T6" fmla="*/ 2147483647 w 265"/>
              <a:gd name="T7" fmla="*/ 2147483647 h 164"/>
              <a:gd name="T8" fmla="*/ 2147483647 w 265"/>
              <a:gd name="T9" fmla="*/ 2147483647 h 164"/>
              <a:gd name="T10" fmla="*/ 2147483647 w 265"/>
              <a:gd name="T11" fmla="*/ 2147483647 h 164"/>
              <a:gd name="T12" fmla="*/ 2147483647 w 265"/>
              <a:gd name="T13" fmla="*/ 2147483647 h 164"/>
              <a:gd name="T14" fmla="*/ 0 60000 65536"/>
              <a:gd name="T15" fmla="*/ 0 60000 65536"/>
              <a:gd name="T16" fmla="*/ 0 60000 65536"/>
              <a:gd name="T17" fmla="*/ 0 60000 65536"/>
              <a:gd name="T18" fmla="*/ 0 60000 65536"/>
              <a:gd name="T19" fmla="*/ 0 60000 65536"/>
              <a:gd name="T20" fmla="*/ 0 60000 65536"/>
              <a:gd name="T21" fmla="*/ 0 w 265"/>
              <a:gd name="T22" fmla="*/ 0 h 164"/>
              <a:gd name="T23" fmla="*/ 265 w 26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p:spPr>
        <p:txBody>
          <a:bodyPr/>
          <a:lstStyle/>
          <a:p>
            <a:pPr algn="ctr"/>
            <a:endParaRPr lang="en-US">
              <a:solidFill>
                <a:srgbClr val="FFFFFF"/>
              </a:solidFill>
            </a:endParaRPr>
          </a:p>
        </p:txBody>
      </p:sp>
      <p:sp>
        <p:nvSpPr>
          <p:cNvPr id="57388" name="Freeform 57"/>
          <p:cNvSpPr>
            <a:spLocks/>
          </p:cNvSpPr>
          <p:nvPr/>
        </p:nvSpPr>
        <p:spPr bwMode="auto">
          <a:xfrm>
            <a:off x="876300" y="952500"/>
            <a:ext cx="5343525" cy="1955800"/>
          </a:xfrm>
          <a:custGeom>
            <a:avLst/>
            <a:gdLst>
              <a:gd name="T0" fmla="*/ 0 w 3366"/>
              <a:gd name="T1" fmla="*/ 0 h 1232"/>
              <a:gd name="T2" fmla="*/ 2147483647 w 3366"/>
              <a:gd name="T3" fmla="*/ 2147483647 h 1232"/>
              <a:gd name="T4" fmla="*/ 2147483647 w 3366"/>
              <a:gd name="T5" fmla="*/ 2147483647 h 1232"/>
              <a:gd name="T6" fmla="*/ 2147483647 w 3366"/>
              <a:gd name="T7" fmla="*/ 2147483647 h 1232"/>
              <a:gd name="T8" fmla="*/ 2147483647 w 3366"/>
              <a:gd name="T9" fmla="*/ 2147483647 h 1232"/>
              <a:gd name="T10" fmla="*/ 2147483647 w 3366"/>
              <a:gd name="T11" fmla="*/ 2147483647 h 1232"/>
              <a:gd name="T12" fmla="*/ 2147483647 w 3366"/>
              <a:gd name="T13" fmla="*/ 2147483647 h 1232"/>
              <a:gd name="T14" fmla="*/ 2147483647 w 3366"/>
              <a:gd name="T15" fmla="*/ 2147483647 h 1232"/>
              <a:gd name="T16" fmla="*/ 2147483647 w 3366"/>
              <a:gd name="T17" fmla="*/ 2147483647 h 1232"/>
              <a:gd name="T18" fmla="*/ 2147483647 w 3366"/>
              <a:gd name="T19" fmla="*/ 2147483647 h 1232"/>
              <a:gd name="T20" fmla="*/ 2147483647 w 3366"/>
              <a:gd name="T21" fmla="*/ 2147483647 h 1232"/>
              <a:gd name="T22" fmla="*/ 2147483647 w 3366"/>
              <a:gd name="T23" fmla="*/ 2147483647 h 1232"/>
              <a:gd name="T24" fmla="*/ 2147483647 w 3366"/>
              <a:gd name="T25" fmla="*/ 2147483647 h 1232"/>
              <a:gd name="T26" fmla="*/ 2147483647 w 3366"/>
              <a:gd name="T27" fmla="*/ 2147483647 h 1232"/>
              <a:gd name="T28" fmla="*/ 2147483647 w 3366"/>
              <a:gd name="T29" fmla="*/ 2147483647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66"/>
              <a:gd name="T46" fmla="*/ 0 h 1232"/>
              <a:gd name="T47" fmla="*/ 3366 w 3366"/>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66" h="1232">
                <a:moveTo>
                  <a:pt x="0" y="0"/>
                </a:moveTo>
                <a:cubicBezTo>
                  <a:pt x="19" y="71"/>
                  <a:pt x="70" y="286"/>
                  <a:pt x="114" y="426"/>
                </a:cubicBezTo>
                <a:cubicBezTo>
                  <a:pt x="158" y="566"/>
                  <a:pt x="191" y="723"/>
                  <a:pt x="264" y="840"/>
                </a:cubicBezTo>
                <a:cubicBezTo>
                  <a:pt x="337" y="957"/>
                  <a:pt x="448" y="1064"/>
                  <a:pt x="552" y="1128"/>
                </a:cubicBezTo>
                <a:cubicBezTo>
                  <a:pt x="656" y="1192"/>
                  <a:pt x="760" y="1216"/>
                  <a:pt x="888" y="1224"/>
                </a:cubicBezTo>
                <a:cubicBezTo>
                  <a:pt x="1016" y="1232"/>
                  <a:pt x="1204" y="1213"/>
                  <a:pt x="1320" y="1176"/>
                </a:cubicBezTo>
                <a:cubicBezTo>
                  <a:pt x="1436" y="1139"/>
                  <a:pt x="1504" y="1066"/>
                  <a:pt x="1584" y="1002"/>
                </a:cubicBezTo>
                <a:cubicBezTo>
                  <a:pt x="1664" y="938"/>
                  <a:pt x="1716" y="874"/>
                  <a:pt x="1800" y="792"/>
                </a:cubicBezTo>
                <a:cubicBezTo>
                  <a:pt x="1884" y="710"/>
                  <a:pt x="2005" y="584"/>
                  <a:pt x="2088" y="510"/>
                </a:cubicBezTo>
                <a:cubicBezTo>
                  <a:pt x="2171" y="436"/>
                  <a:pt x="2239" y="371"/>
                  <a:pt x="2298" y="348"/>
                </a:cubicBezTo>
                <a:cubicBezTo>
                  <a:pt x="2357" y="325"/>
                  <a:pt x="2378" y="328"/>
                  <a:pt x="2442" y="372"/>
                </a:cubicBezTo>
                <a:cubicBezTo>
                  <a:pt x="2506" y="416"/>
                  <a:pt x="2593" y="543"/>
                  <a:pt x="2682" y="612"/>
                </a:cubicBezTo>
                <a:cubicBezTo>
                  <a:pt x="2771" y="681"/>
                  <a:pt x="2876" y="744"/>
                  <a:pt x="2976" y="786"/>
                </a:cubicBezTo>
                <a:cubicBezTo>
                  <a:pt x="3076" y="828"/>
                  <a:pt x="3217" y="850"/>
                  <a:pt x="3282" y="864"/>
                </a:cubicBezTo>
                <a:cubicBezTo>
                  <a:pt x="3347" y="878"/>
                  <a:pt x="3349" y="869"/>
                  <a:pt x="3366" y="870"/>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89" name="Freeform 48"/>
          <p:cNvSpPr>
            <a:spLocks/>
          </p:cNvSpPr>
          <p:nvPr/>
        </p:nvSpPr>
        <p:spPr bwMode="auto">
          <a:xfrm>
            <a:off x="609600" y="1752600"/>
            <a:ext cx="4857750" cy="2222500"/>
          </a:xfrm>
          <a:custGeom>
            <a:avLst/>
            <a:gdLst>
              <a:gd name="T0" fmla="*/ 0 w 3060"/>
              <a:gd name="T1" fmla="*/ 0 h 1400"/>
              <a:gd name="T2" fmla="*/ 2147483647 w 3060"/>
              <a:gd name="T3" fmla="*/ 2147483647 h 1400"/>
              <a:gd name="T4" fmla="*/ 2147483647 w 3060"/>
              <a:gd name="T5" fmla="*/ 2147483647 h 1400"/>
              <a:gd name="T6" fmla="*/ 2147483647 w 3060"/>
              <a:gd name="T7" fmla="*/ 2147483647 h 1400"/>
              <a:gd name="T8" fmla="*/ 2147483647 w 3060"/>
              <a:gd name="T9" fmla="*/ 2147483647 h 1400"/>
              <a:gd name="T10" fmla="*/ 2147483647 w 3060"/>
              <a:gd name="T11" fmla="*/ 2147483647 h 1400"/>
              <a:gd name="T12" fmla="*/ 2147483647 w 3060"/>
              <a:gd name="T13" fmla="*/ 2147483647 h 1400"/>
              <a:gd name="T14" fmla="*/ 2147483647 w 3060"/>
              <a:gd name="T15" fmla="*/ 2147483647 h 1400"/>
              <a:gd name="T16" fmla="*/ 2147483647 w 3060"/>
              <a:gd name="T17" fmla="*/ 2147483647 h 1400"/>
              <a:gd name="T18" fmla="*/ 2147483647 w 3060"/>
              <a:gd name="T19" fmla="*/ 2147483647 h 1400"/>
              <a:gd name="T20" fmla="*/ 2147483647 w 3060"/>
              <a:gd name="T21" fmla="*/ 2147483647 h 1400"/>
              <a:gd name="T22" fmla="*/ 2147483647 w 3060"/>
              <a:gd name="T23" fmla="*/ 2147483647 h 1400"/>
              <a:gd name="T24" fmla="*/ 2147483647 w 3060"/>
              <a:gd name="T25" fmla="*/ 2147483647 h 1400"/>
              <a:gd name="T26" fmla="*/ 2147483647 w 3060"/>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60"/>
              <a:gd name="T43" fmla="*/ 0 h 1400"/>
              <a:gd name="T44" fmla="*/ 3060 w 3060"/>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60"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1997" y="797"/>
                  <a:pt x="2064" y="720"/>
                </a:cubicBezTo>
                <a:cubicBezTo>
                  <a:pt x="2131" y="643"/>
                  <a:pt x="2214" y="528"/>
                  <a:pt x="2274" y="498"/>
                </a:cubicBezTo>
                <a:cubicBezTo>
                  <a:pt x="2334" y="468"/>
                  <a:pt x="2357" y="491"/>
                  <a:pt x="2424" y="540"/>
                </a:cubicBezTo>
                <a:cubicBezTo>
                  <a:pt x="2491" y="589"/>
                  <a:pt x="2570" y="716"/>
                  <a:pt x="2676" y="792"/>
                </a:cubicBezTo>
                <a:cubicBezTo>
                  <a:pt x="2782" y="868"/>
                  <a:pt x="2980" y="954"/>
                  <a:pt x="3060" y="99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0" name="Freeform 14"/>
          <p:cNvSpPr>
            <a:spLocks/>
          </p:cNvSpPr>
          <p:nvPr/>
        </p:nvSpPr>
        <p:spPr bwMode="auto">
          <a:xfrm>
            <a:off x="381000" y="2819400"/>
            <a:ext cx="4495800" cy="2222500"/>
          </a:xfrm>
          <a:custGeom>
            <a:avLst/>
            <a:gdLst>
              <a:gd name="T0" fmla="*/ 0 w 2832"/>
              <a:gd name="T1" fmla="*/ 0 h 1400"/>
              <a:gd name="T2" fmla="*/ 2147483647 w 2832"/>
              <a:gd name="T3" fmla="*/ 2147483647 h 1400"/>
              <a:gd name="T4" fmla="*/ 2147483647 w 2832"/>
              <a:gd name="T5" fmla="*/ 2147483647 h 1400"/>
              <a:gd name="T6" fmla="*/ 2147483647 w 2832"/>
              <a:gd name="T7" fmla="*/ 2147483647 h 1400"/>
              <a:gd name="T8" fmla="*/ 2147483647 w 2832"/>
              <a:gd name="T9" fmla="*/ 2147483647 h 1400"/>
              <a:gd name="T10" fmla="*/ 2147483647 w 2832"/>
              <a:gd name="T11" fmla="*/ 2147483647 h 1400"/>
              <a:gd name="T12" fmla="*/ 2147483647 w 2832"/>
              <a:gd name="T13" fmla="*/ 2147483647 h 1400"/>
              <a:gd name="T14" fmla="*/ 2147483647 w 2832"/>
              <a:gd name="T15" fmla="*/ 2147483647 h 1400"/>
              <a:gd name="T16" fmla="*/ 2147483647 w 2832"/>
              <a:gd name="T17" fmla="*/ 2147483647 h 1400"/>
              <a:gd name="T18" fmla="*/ 2147483647 w 2832"/>
              <a:gd name="T19" fmla="*/ 2147483647 h 1400"/>
              <a:gd name="T20" fmla="*/ 2147483647 w 2832"/>
              <a:gd name="T21" fmla="*/ 2147483647 h 1400"/>
              <a:gd name="T22" fmla="*/ 2147483647 w 2832"/>
              <a:gd name="T23" fmla="*/ 2147483647 h 1400"/>
              <a:gd name="T24" fmla="*/ 2147483647 w 2832"/>
              <a:gd name="T25" fmla="*/ 2147483647 h 1400"/>
              <a:gd name="T26" fmla="*/ 2147483647 w 2832"/>
              <a:gd name="T27" fmla="*/ 2147483647 h 1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32"/>
              <a:gd name="T43" fmla="*/ 0 h 1400"/>
              <a:gd name="T44" fmla="*/ 2832 w 2832"/>
              <a:gd name="T45" fmla="*/ 1400 h 14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32" h="1400">
                <a:moveTo>
                  <a:pt x="0" y="0"/>
                </a:moveTo>
                <a:cubicBezTo>
                  <a:pt x="12" y="72"/>
                  <a:pt x="24" y="144"/>
                  <a:pt x="48" y="240"/>
                </a:cubicBezTo>
                <a:cubicBezTo>
                  <a:pt x="72" y="336"/>
                  <a:pt x="96" y="448"/>
                  <a:pt x="144" y="576"/>
                </a:cubicBezTo>
                <a:cubicBezTo>
                  <a:pt x="192" y="704"/>
                  <a:pt x="256" y="888"/>
                  <a:pt x="336" y="1008"/>
                </a:cubicBezTo>
                <a:cubicBezTo>
                  <a:pt x="416" y="1128"/>
                  <a:pt x="520" y="1232"/>
                  <a:pt x="624" y="1296"/>
                </a:cubicBezTo>
                <a:cubicBezTo>
                  <a:pt x="728" y="1360"/>
                  <a:pt x="832" y="1384"/>
                  <a:pt x="960" y="1392"/>
                </a:cubicBezTo>
                <a:cubicBezTo>
                  <a:pt x="1088" y="1400"/>
                  <a:pt x="1276" y="1381"/>
                  <a:pt x="1392" y="1344"/>
                </a:cubicBezTo>
                <a:cubicBezTo>
                  <a:pt x="1508" y="1307"/>
                  <a:pt x="1576" y="1234"/>
                  <a:pt x="1656" y="1170"/>
                </a:cubicBezTo>
                <a:cubicBezTo>
                  <a:pt x="1736" y="1106"/>
                  <a:pt x="1804" y="1035"/>
                  <a:pt x="1872" y="960"/>
                </a:cubicBezTo>
                <a:cubicBezTo>
                  <a:pt x="1940" y="885"/>
                  <a:pt x="2000" y="784"/>
                  <a:pt x="2064" y="720"/>
                </a:cubicBezTo>
                <a:cubicBezTo>
                  <a:pt x="2128" y="656"/>
                  <a:pt x="2192" y="592"/>
                  <a:pt x="2256" y="576"/>
                </a:cubicBezTo>
                <a:cubicBezTo>
                  <a:pt x="2320" y="560"/>
                  <a:pt x="2376" y="576"/>
                  <a:pt x="2448" y="624"/>
                </a:cubicBezTo>
                <a:cubicBezTo>
                  <a:pt x="2520" y="672"/>
                  <a:pt x="2624" y="792"/>
                  <a:pt x="2688" y="864"/>
                </a:cubicBezTo>
                <a:cubicBezTo>
                  <a:pt x="2752" y="936"/>
                  <a:pt x="2816" y="1024"/>
                  <a:pt x="2832" y="1056"/>
                </a:cubicBezTo>
              </a:path>
            </a:pathLst>
          </a:custGeom>
          <a:noFill/>
          <a:ln w="38100" cap="flat" cmpd="sng">
            <a:solidFill>
              <a:schemeClr val="bg2"/>
            </a:solidFill>
            <a:prstDash val="solid"/>
            <a:round/>
            <a:headEnd type="none" w="med" len="med"/>
            <a:tailEnd type="none" w="med" len="med"/>
          </a:ln>
        </p:spPr>
        <p:txBody>
          <a:bodyPr/>
          <a:lstStyle/>
          <a:p>
            <a:pPr algn="ctr"/>
            <a:endParaRPr lang="en-US">
              <a:solidFill>
                <a:srgbClr val="FFFFFF"/>
              </a:solidFill>
            </a:endParaRPr>
          </a:p>
        </p:txBody>
      </p:sp>
      <p:sp>
        <p:nvSpPr>
          <p:cNvPr id="57391" name="Freeform 59"/>
          <p:cNvSpPr>
            <a:spLocks/>
          </p:cNvSpPr>
          <p:nvPr/>
        </p:nvSpPr>
        <p:spPr bwMode="auto">
          <a:xfrm>
            <a:off x="933450" y="1190625"/>
            <a:ext cx="1800225" cy="1628775"/>
          </a:xfrm>
          <a:custGeom>
            <a:avLst/>
            <a:gdLst>
              <a:gd name="T0" fmla="*/ 0 w 1134"/>
              <a:gd name="T1" fmla="*/ 2147483647 h 1026"/>
              <a:gd name="T2" fmla="*/ 2147483647 w 1134"/>
              <a:gd name="T3" fmla="*/ 2147483647 h 1026"/>
              <a:gd name="T4" fmla="*/ 2147483647 w 1134"/>
              <a:gd name="T5" fmla="*/ 2147483647 h 1026"/>
              <a:gd name="T6" fmla="*/ 2147483647 w 1134"/>
              <a:gd name="T7" fmla="*/ 2147483647 h 1026"/>
              <a:gd name="T8" fmla="*/ 2147483647 w 1134"/>
              <a:gd name="T9" fmla="*/ 2147483647 h 1026"/>
              <a:gd name="T10" fmla="*/ 2147483647 w 1134"/>
              <a:gd name="T11" fmla="*/ 2147483647 h 1026"/>
              <a:gd name="T12" fmla="*/ 2147483647 w 1134"/>
              <a:gd name="T13" fmla="*/ 0 h 1026"/>
              <a:gd name="T14" fmla="*/ 0 60000 65536"/>
              <a:gd name="T15" fmla="*/ 0 60000 65536"/>
              <a:gd name="T16" fmla="*/ 0 60000 65536"/>
              <a:gd name="T17" fmla="*/ 0 60000 65536"/>
              <a:gd name="T18" fmla="*/ 0 60000 65536"/>
              <a:gd name="T19" fmla="*/ 0 60000 65536"/>
              <a:gd name="T20" fmla="*/ 0 60000 65536"/>
              <a:gd name="T21" fmla="*/ 0 w 1134"/>
              <a:gd name="T22" fmla="*/ 0 h 1026"/>
              <a:gd name="T23" fmla="*/ 1134 w 1134"/>
              <a:gd name="T24" fmla="*/ 1026 h 10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1026">
                <a:moveTo>
                  <a:pt x="0" y="114"/>
                </a:moveTo>
                <a:cubicBezTo>
                  <a:pt x="16" y="183"/>
                  <a:pt x="40" y="389"/>
                  <a:pt x="96" y="528"/>
                </a:cubicBezTo>
                <a:cubicBezTo>
                  <a:pt x="152" y="667"/>
                  <a:pt x="240" y="870"/>
                  <a:pt x="336" y="948"/>
                </a:cubicBezTo>
                <a:cubicBezTo>
                  <a:pt x="432" y="1026"/>
                  <a:pt x="575" y="1012"/>
                  <a:pt x="672" y="996"/>
                </a:cubicBezTo>
                <a:cubicBezTo>
                  <a:pt x="769" y="980"/>
                  <a:pt x="852" y="926"/>
                  <a:pt x="918" y="852"/>
                </a:cubicBezTo>
                <a:cubicBezTo>
                  <a:pt x="984" y="778"/>
                  <a:pt x="1032" y="694"/>
                  <a:pt x="1068" y="552"/>
                </a:cubicBezTo>
                <a:cubicBezTo>
                  <a:pt x="1104" y="410"/>
                  <a:pt x="1120" y="115"/>
                  <a:pt x="1134" y="0"/>
                </a:cubicBezTo>
              </a:path>
            </a:pathLst>
          </a:custGeom>
          <a:noFill/>
          <a:ln w="38100" cap="flat" cmpd="sng">
            <a:solidFill>
              <a:srgbClr val="FF0000"/>
            </a:solidFill>
            <a:prstDash val="lgDash"/>
            <a:round/>
            <a:headEnd type="none" w="med" len="med"/>
            <a:tailEnd type="none" w="med" len="med"/>
          </a:ln>
        </p:spPr>
        <p:txBody>
          <a:bodyPr/>
          <a:lstStyle/>
          <a:p>
            <a:pPr algn="ctr"/>
            <a:endParaRPr lang="en-US">
              <a:solidFill>
                <a:srgbClr val="FFFFFF"/>
              </a:solidFill>
            </a:endParaRPr>
          </a:p>
        </p:txBody>
      </p:sp>
      <p:sp>
        <p:nvSpPr>
          <p:cNvPr id="57392" name="Text Box 60"/>
          <p:cNvSpPr txBox="1">
            <a:spLocks noChangeArrowheads="1"/>
          </p:cNvSpPr>
          <p:nvPr/>
        </p:nvSpPr>
        <p:spPr bwMode="auto">
          <a:xfrm>
            <a:off x="2514600" y="914400"/>
            <a:ext cx="457200" cy="244475"/>
          </a:xfrm>
          <a:prstGeom prst="rect">
            <a:avLst/>
          </a:prstGeom>
          <a:noFill/>
          <a:ln w="12700">
            <a:noFill/>
            <a:miter lim="800000"/>
            <a:headEnd/>
            <a:tailEnd/>
          </a:ln>
        </p:spPr>
        <p:txBody>
          <a:bodyPr>
            <a:spAutoFit/>
          </a:bodyPr>
          <a:lstStyle/>
          <a:p>
            <a:pPr algn="ctr">
              <a:spcBef>
                <a:spcPct val="50000"/>
              </a:spcBef>
            </a:pPr>
            <a:r>
              <a:rPr lang="en-US" sz="1000" b="1">
                <a:solidFill>
                  <a:srgbClr val="FF0000"/>
                </a:solidFill>
              </a:rPr>
              <a:t>-4</a:t>
            </a:r>
            <a:r>
              <a:rPr lang="en-US" sz="1000" b="1">
                <a:solidFill>
                  <a:srgbClr val="FF0000"/>
                </a:solidFill>
                <a:sym typeface="Symbol" pitchFamily="18" charset="2"/>
              </a:rPr>
              <a:t></a:t>
            </a:r>
            <a:r>
              <a:rPr lang="en-US" sz="1000" b="1">
                <a:solidFill>
                  <a:srgbClr val="FF0000"/>
                </a:solidFill>
              </a:rPr>
              <a:t>C</a:t>
            </a:r>
          </a:p>
        </p:txBody>
      </p:sp>
      <p:sp>
        <p:nvSpPr>
          <p:cNvPr id="57393" name="Line 61"/>
          <p:cNvSpPr>
            <a:spLocks noChangeShapeType="1"/>
          </p:cNvSpPr>
          <p:nvPr/>
        </p:nvSpPr>
        <p:spPr bwMode="auto">
          <a:xfrm>
            <a:off x="1600200" y="16764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4" name="Line 62"/>
          <p:cNvSpPr>
            <a:spLocks noChangeShapeType="1"/>
          </p:cNvSpPr>
          <p:nvPr/>
        </p:nvSpPr>
        <p:spPr bwMode="auto">
          <a:xfrm>
            <a:off x="1981200" y="15240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5" name="Line 63"/>
          <p:cNvSpPr>
            <a:spLocks noChangeShapeType="1"/>
          </p:cNvSpPr>
          <p:nvPr/>
        </p:nvSpPr>
        <p:spPr bwMode="auto">
          <a:xfrm>
            <a:off x="2438400" y="1828800"/>
            <a:ext cx="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6" name="Line 64"/>
          <p:cNvSpPr>
            <a:spLocks noChangeShapeType="1"/>
          </p:cNvSpPr>
          <p:nvPr/>
        </p:nvSpPr>
        <p:spPr bwMode="auto">
          <a:xfrm>
            <a:off x="2895600" y="1905000"/>
            <a:ext cx="76200" cy="6858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7" name="Line 65"/>
          <p:cNvSpPr>
            <a:spLocks noChangeShapeType="1"/>
          </p:cNvSpPr>
          <p:nvPr/>
        </p:nvSpPr>
        <p:spPr bwMode="auto">
          <a:xfrm>
            <a:off x="3505200" y="1600200"/>
            <a:ext cx="152400" cy="609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8" name="Line 66"/>
          <p:cNvSpPr>
            <a:spLocks noChangeShapeType="1"/>
          </p:cNvSpPr>
          <p:nvPr/>
        </p:nvSpPr>
        <p:spPr bwMode="auto">
          <a:xfrm flipH="1" flipV="1">
            <a:off x="4648200" y="1905000"/>
            <a:ext cx="457200" cy="4572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399" name="Line 67"/>
          <p:cNvSpPr>
            <a:spLocks noChangeShapeType="1"/>
          </p:cNvSpPr>
          <p:nvPr/>
        </p:nvSpPr>
        <p:spPr bwMode="auto">
          <a:xfrm flipH="1" flipV="1">
            <a:off x="4724400" y="2590800"/>
            <a:ext cx="457200" cy="228600"/>
          </a:xfrm>
          <a:prstGeom prst="line">
            <a:avLst/>
          </a:prstGeom>
          <a:noFill/>
          <a:ln w="38100">
            <a:solidFill>
              <a:schemeClr val="bg2"/>
            </a:solidFill>
            <a:round/>
            <a:headEnd/>
            <a:tailEnd type="triangle" w="med" len="med"/>
          </a:ln>
        </p:spPr>
        <p:txBody>
          <a:bodyPr/>
          <a:lstStyle/>
          <a:p>
            <a:pPr algn="ctr"/>
            <a:endParaRPr lang="en-US">
              <a:solidFill>
                <a:srgbClr val="FFFFFF"/>
              </a:solidFill>
            </a:endParaRPr>
          </a:p>
        </p:txBody>
      </p:sp>
      <p:sp>
        <p:nvSpPr>
          <p:cNvPr id="57400" name="Text Box 38"/>
          <p:cNvSpPr txBox="1">
            <a:spLocks noChangeArrowheads="1"/>
          </p:cNvSpPr>
          <p:nvPr/>
        </p:nvSpPr>
        <p:spPr bwMode="auto">
          <a:xfrm rot="-5400000">
            <a:off x="-1028700" y="2781300"/>
            <a:ext cx="3581400" cy="457200"/>
          </a:xfrm>
          <a:prstGeom prst="rect">
            <a:avLst/>
          </a:prstGeom>
          <a:solidFill>
            <a:schemeClr val="tx1">
              <a:alpha val="72156"/>
            </a:schemeClr>
          </a:solidFill>
          <a:ln w="12700">
            <a:noFill/>
            <a:miter lim="800000"/>
            <a:headEnd/>
            <a:tailEnd/>
          </a:ln>
        </p:spPr>
        <p:txBody>
          <a:bodyPr>
            <a:spAutoFit/>
          </a:bodyPr>
          <a:lstStyle/>
          <a:p>
            <a:pPr algn="ctr">
              <a:spcBef>
                <a:spcPct val="50000"/>
              </a:spcBef>
            </a:pPr>
            <a:r>
              <a:rPr lang="en-US" b="1">
                <a:solidFill>
                  <a:srgbClr val="981402"/>
                </a:solidFill>
              </a:rPr>
              <a:t>Appalachian Mountains</a:t>
            </a:r>
          </a:p>
        </p:txBody>
      </p:sp>
      <p:sp>
        <p:nvSpPr>
          <p:cNvPr id="57401" name="Text Box 68"/>
          <p:cNvSpPr txBox="1">
            <a:spLocks noChangeArrowheads="1"/>
          </p:cNvSpPr>
          <p:nvPr/>
        </p:nvSpPr>
        <p:spPr bwMode="auto">
          <a:xfrm>
            <a:off x="6248400" y="2133600"/>
            <a:ext cx="914400" cy="336550"/>
          </a:xfrm>
          <a:prstGeom prst="rect">
            <a:avLst/>
          </a:prstGeom>
          <a:noFill/>
          <a:ln w="12700">
            <a:noFill/>
            <a:miter lim="800000"/>
            <a:headEnd/>
            <a:tailEnd/>
          </a:ln>
        </p:spPr>
        <p:txBody>
          <a:bodyPr>
            <a:spAutoFit/>
          </a:bodyPr>
          <a:lstStyle/>
          <a:p>
            <a:pPr algn="ctr">
              <a:spcBef>
                <a:spcPct val="50000"/>
              </a:spcBef>
            </a:pPr>
            <a:r>
              <a:rPr lang="en-US" sz="1600">
                <a:solidFill>
                  <a:srgbClr val="000000"/>
                </a:solidFill>
              </a:rPr>
              <a:t>1012 mb</a:t>
            </a:r>
          </a:p>
        </p:txBody>
      </p:sp>
      <p:sp>
        <p:nvSpPr>
          <p:cNvPr id="57402" name="Text Box 69"/>
          <p:cNvSpPr txBox="1">
            <a:spLocks noChangeArrowheads="1"/>
          </p:cNvSpPr>
          <p:nvPr/>
        </p:nvSpPr>
        <p:spPr bwMode="auto">
          <a:xfrm>
            <a:off x="1066800" y="762000"/>
            <a:ext cx="1676400" cy="822325"/>
          </a:xfrm>
          <a:prstGeom prst="rect">
            <a:avLst/>
          </a:prstGeom>
          <a:noFill/>
          <a:ln w="12700">
            <a:noFill/>
            <a:miter lim="800000"/>
            <a:headEnd/>
            <a:tailEnd/>
          </a:ln>
        </p:spPr>
        <p:txBody>
          <a:bodyPr>
            <a:spAutoFit/>
          </a:bodyPr>
          <a:lstStyle/>
          <a:p>
            <a:pPr algn="ctr">
              <a:spcBef>
                <a:spcPct val="50000"/>
              </a:spcBef>
            </a:pPr>
            <a:r>
              <a:rPr lang="en-US" b="1">
                <a:solidFill>
                  <a:srgbClr val="000000"/>
                </a:solidFill>
              </a:rPr>
              <a:t>Cold-air damming</a:t>
            </a:r>
          </a:p>
        </p:txBody>
      </p:sp>
      <p:sp>
        <p:nvSpPr>
          <p:cNvPr id="59" name="Text Box 6"/>
          <p:cNvSpPr txBox="1">
            <a:spLocks noChangeArrowheads="1"/>
          </p:cNvSpPr>
          <p:nvPr/>
        </p:nvSpPr>
        <p:spPr bwMode="auto">
          <a:xfrm>
            <a:off x="0" y="6091535"/>
            <a:ext cx="40386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000000"/>
                </a:solidFill>
                <a:latin typeface="Arial"/>
              </a:rPr>
              <a:t>What mechanisms here?</a:t>
            </a:r>
          </a:p>
        </p:txBody>
      </p:sp>
      <p:sp>
        <p:nvSpPr>
          <p:cNvPr id="60" name="Text Box 5"/>
          <p:cNvSpPr txBox="1">
            <a:spLocks noChangeArrowheads="1"/>
          </p:cNvSpPr>
          <p:nvPr/>
        </p:nvSpPr>
        <p:spPr bwMode="auto">
          <a:xfrm>
            <a:off x="5867400" y="3810000"/>
            <a:ext cx="3276600" cy="3048000"/>
          </a:xfrm>
          <a:prstGeom prst="rect">
            <a:avLst/>
          </a:prstGeom>
          <a:solidFill>
            <a:srgbClr val="FFFFFF"/>
          </a:solidFill>
          <a:ln w="9525">
            <a:solidFill>
              <a:srgbClr val="000000"/>
            </a:solidFill>
            <a:miter lim="800000"/>
            <a:headEnd/>
            <a:tailEnd/>
          </a:ln>
        </p:spPr>
        <p:txBody>
          <a:bodyPr/>
          <a:lstStyle/>
          <a:p>
            <a:r>
              <a:rPr lang="en-US" sz="1800" dirty="0">
                <a:solidFill>
                  <a:srgbClr val="000000"/>
                </a:solidFill>
                <a:latin typeface="Arial"/>
                <a:sym typeface="Symbol" pitchFamily="18" charset="2"/>
              </a:rPr>
              <a:t></a:t>
            </a:r>
            <a:r>
              <a:rPr lang="en-US" sz="1800" dirty="0">
                <a:solidFill>
                  <a:srgbClr val="000000"/>
                </a:solidFill>
                <a:latin typeface="Arial"/>
              </a:rPr>
              <a:t> </a:t>
            </a:r>
            <a:r>
              <a:rPr lang="en-US" sz="1800" dirty="0" err="1">
                <a:solidFill>
                  <a:srgbClr val="000000"/>
                </a:solidFill>
                <a:latin typeface="Arial"/>
              </a:rPr>
              <a:t>Ageostrophic</a:t>
            </a:r>
            <a:r>
              <a:rPr lang="en-US" sz="1800" dirty="0">
                <a:solidFill>
                  <a:srgbClr val="000000"/>
                </a:solidFill>
                <a:latin typeface="Arial"/>
              </a:rPr>
              <a:t> cold advection west of coastal zone:  </a:t>
            </a:r>
            <a:r>
              <a:rPr lang="en-US" sz="1800" b="1" dirty="0">
                <a:solidFill>
                  <a:srgbClr val="000000"/>
                </a:solidFill>
                <a:latin typeface="Arial"/>
              </a:rPr>
              <a:t>shearing</a:t>
            </a:r>
            <a:r>
              <a:rPr lang="en-US" sz="1800" dirty="0">
                <a:solidFill>
                  <a:srgbClr val="000000"/>
                </a:solidFill>
                <a:latin typeface="Arial"/>
              </a:rPr>
              <a:t>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CAD favors coastal </a:t>
            </a:r>
            <a:r>
              <a:rPr lang="en-US" sz="1800" dirty="0" err="1">
                <a:solidFill>
                  <a:srgbClr val="000000"/>
                </a:solidFill>
                <a:latin typeface="Arial"/>
              </a:rPr>
              <a:t>frontogenesis</a:t>
            </a:r>
            <a:endParaRPr lang="en-US" sz="1800" dirty="0">
              <a:solidFill>
                <a:srgbClr val="000000"/>
              </a:solidFill>
              <a:latin typeface="Arial"/>
            </a:endParaRPr>
          </a:p>
          <a:p>
            <a:endParaRPr lang="en-US" sz="1800" dirty="0">
              <a:solidFill>
                <a:srgbClr val="000000"/>
              </a:solidFill>
              <a:latin typeface="Arial"/>
            </a:endParaRPr>
          </a:p>
          <a:p>
            <a:r>
              <a:rPr lang="en-US" sz="1800" dirty="0">
                <a:solidFill>
                  <a:srgbClr val="000000"/>
                </a:solidFill>
                <a:latin typeface="Arial"/>
                <a:sym typeface="Symbol" pitchFamily="18" charset="2"/>
              </a:rPr>
              <a:t></a:t>
            </a:r>
            <a:r>
              <a:rPr lang="en-US" sz="1800" dirty="0">
                <a:solidFill>
                  <a:srgbClr val="000000"/>
                </a:solidFill>
                <a:latin typeface="Arial"/>
              </a:rPr>
              <a:t> Differential friction can also play a role, enhancing </a:t>
            </a:r>
            <a:r>
              <a:rPr lang="en-US" sz="1800" b="1" dirty="0">
                <a:solidFill>
                  <a:srgbClr val="000000"/>
                </a:solidFill>
                <a:latin typeface="Arial"/>
              </a:rPr>
              <a:t>convergence/confluence</a:t>
            </a:r>
            <a:r>
              <a:rPr lang="en-US" sz="1800" dirty="0">
                <a:solidFill>
                  <a:srgbClr val="000000"/>
                </a:solidFill>
                <a:latin typeface="Arial"/>
              </a:rPr>
              <a:t> at coast </a:t>
            </a:r>
          </a:p>
        </p:txBody>
      </p:sp>
      <p:sp>
        <p:nvSpPr>
          <p:cNvPr id="61" name="Rectangle 4"/>
          <p:cNvSpPr>
            <a:spLocks noGrp="1" noChangeArrowheads="1"/>
          </p:cNvSpPr>
          <p:nvPr>
            <p:ph type="title"/>
          </p:nvPr>
        </p:nvSpPr>
        <p:spPr>
          <a:xfrm>
            <a:off x="381000" y="0"/>
            <a:ext cx="7772400" cy="685800"/>
          </a:xfrm>
          <a:solidFill>
            <a:schemeClr val="tx1"/>
          </a:solidFill>
          <a:ln/>
        </p:spPr>
        <p:txBody>
          <a:bodyPr/>
          <a:lstStyle/>
          <a:p>
            <a:r>
              <a:rPr lang="en-US" sz="2800" dirty="0">
                <a:solidFill>
                  <a:schemeClr val="bg2"/>
                </a:solidFill>
              </a:rPr>
              <a:t>Coastal Front 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152400" y="1501775"/>
            <a:ext cx="8610600" cy="3785652"/>
          </a:xfrm>
          <a:prstGeom prst="rect">
            <a:avLst/>
          </a:prstGeom>
          <a:noFill/>
          <a:ln w="12700">
            <a:noFill/>
            <a:miter lim="800000"/>
            <a:headEnd/>
            <a:tailEnd/>
          </a:ln>
          <a:effectLst/>
        </p:spPr>
        <p:txBody>
          <a:bodyPr>
            <a:spAutoFit/>
          </a:bodyPr>
          <a:lstStyle/>
          <a:p>
            <a:pPr marL="347663" indent="-347663"/>
            <a:r>
              <a:rPr lang="en-US">
                <a:solidFill>
                  <a:srgbClr val="000000"/>
                </a:solidFill>
              </a:rPr>
              <a:t>i.) </a:t>
            </a:r>
            <a:r>
              <a:rPr lang="en-US" b="1" i="1">
                <a:solidFill>
                  <a:srgbClr val="000000"/>
                </a:solidFill>
              </a:rPr>
              <a:t>Shearing</a:t>
            </a:r>
            <a:r>
              <a:rPr lang="en-US">
                <a:solidFill>
                  <a:srgbClr val="000000"/>
                </a:solidFill>
              </a:rPr>
              <a:t>?  </a:t>
            </a:r>
            <a:endParaRPr lang="en-US" b="1" i="1">
              <a:solidFill>
                <a:srgbClr val="000000"/>
              </a:solidFill>
            </a:endParaRP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 </a:t>
            </a:r>
            <a:r>
              <a:rPr lang="en-US" b="1" i="1">
                <a:solidFill>
                  <a:srgbClr val="000000"/>
                </a:solidFill>
              </a:rPr>
              <a:t>Confluence? </a:t>
            </a:r>
          </a:p>
          <a:p>
            <a:pPr marL="347663" indent="-347663"/>
            <a:endParaRPr lang="en-US" b="1" i="1">
              <a:solidFill>
                <a:srgbClr val="000000"/>
              </a:solidFill>
            </a:endParaRPr>
          </a:p>
          <a:p>
            <a:pPr marL="347663" indent="-347663"/>
            <a:endParaRPr lang="en-US">
              <a:solidFill>
                <a:srgbClr val="000000"/>
              </a:solidFill>
            </a:endParaRPr>
          </a:p>
          <a:p>
            <a:pPr marL="347663" indent="-347663"/>
            <a:r>
              <a:rPr lang="en-US">
                <a:solidFill>
                  <a:srgbClr val="000000"/>
                </a:solidFill>
              </a:rPr>
              <a:t>iii.) </a:t>
            </a:r>
            <a:r>
              <a:rPr lang="en-US" b="1" i="1">
                <a:solidFill>
                  <a:srgbClr val="000000"/>
                </a:solidFill>
              </a:rPr>
              <a:t>Tilting?  </a:t>
            </a:r>
          </a:p>
          <a:p>
            <a:pPr marL="347663" indent="-347663"/>
            <a:endParaRPr lang="en-US">
              <a:solidFill>
                <a:srgbClr val="000000"/>
              </a:solidFill>
            </a:endParaRPr>
          </a:p>
          <a:p>
            <a:pPr marL="347663" indent="-347663"/>
            <a:endParaRPr lang="en-US">
              <a:solidFill>
                <a:srgbClr val="000000"/>
              </a:solidFill>
            </a:endParaRPr>
          </a:p>
          <a:p>
            <a:pPr marL="347663" indent="-347663"/>
            <a:r>
              <a:rPr lang="en-US">
                <a:solidFill>
                  <a:srgbClr val="000000"/>
                </a:solidFill>
              </a:rPr>
              <a:t>iv.) </a:t>
            </a:r>
            <a:r>
              <a:rPr lang="en-US" b="1" i="1">
                <a:solidFill>
                  <a:srgbClr val="000000"/>
                </a:solidFill>
              </a:rPr>
              <a:t>Differential diabatic heating?  </a:t>
            </a:r>
            <a:endParaRPr lang="en-US" b="1">
              <a:solidFill>
                <a:srgbClr val="000000"/>
              </a:solidFill>
            </a:endParaRPr>
          </a:p>
        </p:txBody>
      </p:sp>
      <p:sp>
        <p:nvSpPr>
          <p:cNvPr id="882691" name="Rectangle 3"/>
          <p:cNvSpPr>
            <a:spLocks noChangeArrowheads="1"/>
          </p:cNvSpPr>
          <p:nvPr/>
        </p:nvSpPr>
        <p:spPr bwMode="auto">
          <a:xfrm>
            <a:off x="609600" y="152400"/>
            <a:ext cx="8153400" cy="1143000"/>
          </a:xfrm>
          <a:prstGeom prst="rect">
            <a:avLst/>
          </a:prstGeom>
          <a:noFill/>
          <a:ln w="12700">
            <a:noFill/>
            <a:miter lim="800000"/>
            <a:headEnd/>
            <a:tailEnd/>
          </a:ln>
          <a:effectLst/>
        </p:spPr>
        <p:txBody>
          <a:bodyPr lIns="90488" tIns="44450" rIns="90488" bIns="44450" anchor="ctr"/>
          <a:lstStyle/>
          <a:p>
            <a:pPr algn="ctr"/>
            <a:r>
              <a:rPr lang="en-US" sz="2800">
                <a:solidFill>
                  <a:srgbClr val="000000"/>
                </a:solidFill>
                <a:latin typeface="Arial" pitchFamily="34" charset="0"/>
              </a:rPr>
              <a:t>Mechanisms of Frontogenesis: Which are likely to be important during (surface) </a:t>
            </a:r>
            <a:r>
              <a:rPr lang="en-US" sz="2800" b="1">
                <a:solidFill>
                  <a:srgbClr val="000000"/>
                </a:solidFill>
                <a:latin typeface="Arial" pitchFamily="34" charset="0"/>
              </a:rPr>
              <a:t>coastal front</a:t>
            </a:r>
            <a:r>
              <a:rPr lang="en-US" sz="2800">
                <a:solidFill>
                  <a:srgbClr val="000000"/>
                </a:solidFill>
                <a:latin typeface="Arial" pitchFamily="34" charset="0"/>
              </a:rPr>
              <a:t> formation?</a:t>
            </a:r>
          </a:p>
        </p:txBody>
      </p:sp>
      <p:sp>
        <p:nvSpPr>
          <p:cNvPr id="882692" name="Text Box 4"/>
          <p:cNvSpPr txBox="1">
            <a:spLocks noChangeArrowheads="1"/>
          </p:cNvSpPr>
          <p:nvPr/>
        </p:nvSpPr>
        <p:spPr bwMode="auto">
          <a:xfrm>
            <a:off x="2057400" y="1447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3" name="Text Box 5"/>
          <p:cNvSpPr txBox="1">
            <a:spLocks noChangeArrowheads="1"/>
          </p:cNvSpPr>
          <p:nvPr/>
        </p:nvSpPr>
        <p:spPr bwMode="auto">
          <a:xfrm>
            <a:off x="2362200" y="25908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
        <p:nvSpPr>
          <p:cNvPr id="882694" name="Text Box 6"/>
          <p:cNvSpPr txBox="1">
            <a:spLocks noChangeArrowheads="1"/>
          </p:cNvSpPr>
          <p:nvPr/>
        </p:nvSpPr>
        <p:spPr bwMode="auto">
          <a:xfrm>
            <a:off x="2057400" y="3657600"/>
            <a:ext cx="1371600" cy="519113"/>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No</a:t>
            </a:r>
          </a:p>
        </p:txBody>
      </p:sp>
      <p:sp>
        <p:nvSpPr>
          <p:cNvPr id="882695" name="Text Box 7"/>
          <p:cNvSpPr txBox="1">
            <a:spLocks noChangeArrowheads="1"/>
          </p:cNvSpPr>
          <p:nvPr/>
        </p:nvSpPr>
        <p:spPr bwMode="auto">
          <a:xfrm>
            <a:off x="4419600" y="4738688"/>
            <a:ext cx="1371600" cy="519112"/>
          </a:xfrm>
          <a:prstGeom prst="rect">
            <a:avLst/>
          </a:prstGeom>
          <a:noFill/>
          <a:ln w="12700">
            <a:noFill/>
            <a:miter lim="800000"/>
            <a:headEnd/>
            <a:tailEnd/>
          </a:ln>
          <a:effectLst/>
        </p:spPr>
        <p:txBody>
          <a:bodyPr>
            <a:spAutoFit/>
          </a:bodyPr>
          <a:lstStyle/>
          <a:p>
            <a:pPr>
              <a:spcBef>
                <a:spcPct val="50000"/>
              </a:spcBef>
            </a:pPr>
            <a:r>
              <a:rPr lang="en-US" sz="2800">
                <a:solidFill>
                  <a:srgbClr val="000000"/>
                </a:solidFill>
              </a:rPr>
              <a:t>Yes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2692">
                                            <p:txEl>
                                              <p:pRg st="0" end="0"/>
                                            </p:txEl>
                                          </p:spTgt>
                                        </p:tgtEl>
                                        <p:attrNameLst>
                                          <p:attrName>style.visibility</p:attrName>
                                        </p:attrNameLst>
                                      </p:cBhvr>
                                      <p:to>
                                        <p:strVal val="visible"/>
                                      </p:to>
                                    </p:set>
                                    <p:animEffect transition="in" filter="dissolve">
                                      <p:cBhvr>
                                        <p:cTn id="7" dur="500"/>
                                        <p:tgtEl>
                                          <p:spTgt spid="882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2693">
                                            <p:txEl>
                                              <p:pRg st="0" end="0"/>
                                            </p:txEl>
                                          </p:spTgt>
                                        </p:tgtEl>
                                        <p:attrNameLst>
                                          <p:attrName>style.visibility</p:attrName>
                                        </p:attrNameLst>
                                      </p:cBhvr>
                                      <p:to>
                                        <p:strVal val="visible"/>
                                      </p:to>
                                    </p:set>
                                    <p:animEffect transition="in" filter="dissolve">
                                      <p:cBhvr>
                                        <p:cTn id="12" dur="500"/>
                                        <p:tgtEl>
                                          <p:spTgt spid="8826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2694">
                                            <p:txEl>
                                              <p:pRg st="0" end="0"/>
                                            </p:txEl>
                                          </p:spTgt>
                                        </p:tgtEl>
                                        <p:attrNameLst>
                                          <p:attrName>style.visibility</p:attrName>
                                        </p:attrNameLst>
                                      </p:cBhvr>
                                      <p:to>
                                        <p:strVal val="visible"/>
                                      </p:to>
                                    </p:set>
                                    <p:animEffect transition="in" filter="dissolve">
                                      <p:cBhvr>
                                        <p:cTn id="17" dur="500"/>
                                        <p:tgtEl>
                                          <p:spTgt spid="8826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2695">
                                            <p:txEl>
                                              <p:pRg st="0" end="0"/>
                                            </p:txEl>
                                          </p:spTgt>
                                        </p:tgtEl>
                                        <p:attrNameLst>
                                          <p:attrName>style.visibility</p:attrName>
                                        </p:attrNameLst>
                                      </p:cBhvr>
                                      <p:to>
                                        <p:strVal val="visible"/>
                                      </p:to>
                                    </p:set>
                                    <p:animEffect transition="in" filter="dissolve">
                                      <p:cBhvr>
                                        <p:cTn id="22" dur="500"/>
                                        <p:tgtEl>
                                          <p:spTgt spid="8826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85800" y="152400"/>
            <a:ext cx="7772400" cy="609600"/>
          </a:xfrm>
          <a:solidFill>
            <a:schemeClr val="tx1"/>
          </a:solidFill>
          <a:ln/>
        </p:spPr>
        <p:txBody>
          <a:bodyPr/>
          <a:lstStyle/>
          <a:p>
            <a:r>
              <a:rPr lang="en-US" sz="2800">
                <a:solidFill>
                  <a:schemeClr val="bg2"/>
                </a:solidFill>
              </a:rPr>
              <a:t>Coastal Front Examples</a:t>
            </a:r>
          </a:p>
        </p:txBody>
      </p:sp>
      <p:pic>
        <p:nvPicPr>
          <p:cNvPr id="886787" name="Picture 3" descr="coastal_front_ajr2"/>
          <p:cNvPicPr>
            <a:picLocks noChangeAspect="1" noChangeArrowheads="1"/>
          </p:cNvPicPr>
          <p:nvPr/>
        </p:nvPicPr>
        <p:blipFill>
          <a:blip r:embed="rId3" cstate="print">
            <a:lum bright="6000"/>
          </a:blip>
          <a:srcRect b="5003"/>
          <a:stretch>
            <a:fillRect/>
          </a:stretch>
        </p:blipFill>
        <p:spPr bwMode="auto">
          <a:xfrm>
            <a:off x="685800" y="1066800"/>
            <a:ext cx="4310063" cy="5715000"/>
          </a:xfrm>
          <a:prstGeom prst="rect">
            <a:avLst/>
          </a:prstGeom>
          <a:noFill/>
          <a:ln w="9525">
            <a:noFill/>
            <a:miter lim="800000"/>
            <a:headEnd/>
            <a:tailEnd/>
          </a:ln>
        </p:spPr>
      </p:pic>
      <p:pic>
        <p:nvPicPr>
          <p:cNvPr id="886788" name="Picture 4" descr="cf"/>
          <p:cNvPicPr>
            <a:picLocks noChangeAspect="1" noChangeArrowheads="1"/>
          </p:cNvPicPr>
          <p:nvPr/>
        </p:nvPicPr>
        <p:blipFill>
          <a:blip r:embed="rId4" cstate="print"/>
          <a:srcRect t="9901"/>
          <a:stretch>
            <a:fillRect/>
          </a:stretch>
        </p:blipFill>
        <p:spPr bwMode="auto">
          <a:xfrm>
            <a:off x="5114925" y="1219200"/>
            <a:ext cx="4029075" cy="277336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8834" name="Picture 2" descr="cycloneSST"/>
          <p:cNvPicPr>
            <a:picLocks noChangeAspect="1" noChangeArrowheads="1"/>
          </p:cNvPicPr>
          <p:nvPr/>
        </p:nvPicPr>
        <p:blipFill>
          <a:blip r:embed="rId3" cstate="print"/>
          <a:srcRect t="7648" b="33058"/>
          <a:stretch>
            <a:fillRect/>
          </a:stretch>
        </p:blipFill>
        <p:spPr bwMode="auto">
          <a:xfrm>
            <a:off x="990600" y="0"/>
            <a:ext cx="7162800" cy="6837363"/>
          </a:xfrm>
          <a:prstGeom prst="rect">
            <a:avLst/>
          </a:prstGeom>
          <a:noFill/>
        </p:spPr>
      </p:pic>
      <p:sp>
        <p:nvSpPr>
          <p:cNvPr id="888835" name="Text Box 3"/>
          <p:cNvSpPr txBox="1">
            <a:spLocks noChangeArrowheads="1"/>
          </p:cNvSpPr>
          <p:nvPr/>
        </p:nvSpPr>
        <p:spPr bwMode="auto">
          <a:xfrm>
            <a:off x="2895600" y="76200"/>
            <a:ext cx="2209800" cy="946150"/>
          </a:xfrm>
          <a:prstGeom prst="rect">
            <a:avLst/>
          </a:prstGeom>
          <a:solidFill>
            <a:schemeClr val="tx1"/>
          </a:solidFill>
          <a:ln w="12700">
            <a:noFill/>
            <a:miter lim="800000"/>
            <a:headEnd/>
            <a:tailEnd/>
          </a:ln>
          <a:effectLst/>
        </p:spPr>
        <p:txBody>
          <a:bodyPr>
            <a:spAutoFit/>
          </a:bodyPr>
          <a:lstStyle/>
          <a:p>
            <a:pPr>
              <a:spcBef>
                <a:spcPct val="50000"/>
              </a:spcBef>
            </a:pPr>
            <a:r>
              <a:rPr lang="en-US" sz="2800">
                <a:solidFill>
                  <a:srgbClr val="000000"/>
                </a:solidFill>
              </a:rPr>
              <a:t>Sea-surface Temperature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838200" y="0"/>
            <a:ext cx="7772400" cy="1143000"/>
          </a:xfrm>
        </p:spPr>
        <p:txBody>
          <a:bodyPr/>
          <a:lstStyle/>
          <a:p>
            <a:r>
              <a:rPr lang="en-US" altLang="en-US" sz="3600" dirty="0">
                <a:solidFill>
                  <a:schemeClr val="bg2"/>
                </a:solidFill>
              </a:rPr>
              <a:t>How does Sensible Weather Evolve as Coastal Front Passes?</a:t>
            </a:r>
            <a:endParaRPr lang="en-US" altLang="en-US" dirty="0">
              <a:solidFill>
                <a:schemeClr val="bg2"/>
              </a:solidFill>
            </a:endParaRPr>
          </a:p>
        </p:txBody>
      </p:sp>
      <p:grpSp>
        <p:nvGrpSpPr>
          <p:cNvPr id="2" name="Group 3"/>
          <p:cNvGrpSpPr>
            <a:grpSpLocks/>
          </p:cNvGrpSpPr>
          <p:nvPr/>
        </p:nvGrpSpPr>
        <p:grpSpPr bwMode="auto">
          <a:xfrm>
            <a:off x="1371600" y="1143000"/>
            <a:ext cx="6629400" cy="5410200"/>
            <a:chOff x="864" y="624"/>
            <a:chExt cx="4176" cy="3504"/>
          </a:xfrm>
        </p:grpSpPr>
        <p:sp>
          <p:nvSpPr>
            <p:cNvPr id="894980" name="Rectangle 4"/>
            <p:cNvSpPr>
              <a:spLocks noChangeArrowheads="1"/>
            </p:cNvSpPr>
            <p:nvPr/>
          </p:nvSpPr>
          <p:spPr bwMode="auto">
            <a:xfrm>
              <a:off x="864" y="624"/>
              <a:ext cx="4176" cy="3504"/>
            </a:xfrm>
            <a:prstGeom prst="rect">
              <a:avLst/>
            </a:prstGeom>
            <a:solidFill>
              <a:schemeClr val="tx2"/>
            </a:solidFill>
            <a:ln w="9525">
              <a:solidFill>
                <a:schemeClr val="tx1"/>
              </a:solidFill>
              <a:miter lim="800000"/>
              <a:headEnd/>
              <a:tailEnd/>
            </a:ln>
            <a:effectLst/>
          </p:spPr>
          <p:txBody>
            <a:bodyPr wrap="none" anchor="ctr"/>
            <a:lstStyle/>
            <a:p>
              <a:pPr algn="ctr"/>
              <a:endParaRPr lang="en-US">
                <a:solidFill>
                  <a:srgbClr val="FFFFFF"/>
                </a:solidFill>
              </a:endParaRPr>
            </a:p>
          </p:txBody>
        </p:sp>
        <p:pic>
          <p:nvPicPr>
            <p:cNvPr id="894981" name="Picture 5"/>
            <p:cNvPicPr>
              <a:picLocks noChangeAspect="1" noChangeArrowheads="1"/>
            </p:cNvPicPr>
            <p:nvPr/>
          </p:nvPicPr>
          <p:blipFill>
            <a:blip r:embed="rId3" cstate="print"/>
            <a:srcRect/>
            <a:stretch>
              <a:fillRect/>
            </a:stretch>
          </p:blipFill>
          <p:spPr bwMode="auto">
            <a:xfrm>
              <a:off x="912" y="672"/>
              <a:ext cx="4078" cy="3420"/>
            </a:xfrm>
            <a:prstGeom prst="rect">
              <a:avLst/>
            </a:prstGeom>
            <a:noFill/>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762000" y="76200"/>
            <a:ext cx="7772400" cy="609600"/>
          </a:xfrm>
        </p:spPr>
        <p:txBody>
          <a:bodyPr/>
          <a:lstStyle/>
          <a:p>
            <a:r>
              <a:rPr lang="en-US" altLang="en-US" sz="2800" dirty="0">
                <a:solidFill>
                  <a:schemeClr val="bg2"/>
                </a:solidFill>
              </a:rPr>
              <a:t>Sensible Weather with Coastal Front Passage</a:t>
            </a:r>
          </a:p>
        </p:txBody>
      </p:sp>
      <p:graphicFrame>
        <p:nvGraphicFramePr>
          <p:cNvPr id="897027" name="Object 3"/>
          <p:cNvGraphicFramePr>
            <a:graphicFrameLocks noChangeAspect="1"/>
          </p:cNvGraphicFramePr>
          <p:nvPr/>
        </p:nvGraphicFramePr>
        <p:xfrm>
          <a:off x="76200" y="533400"/>
          <a:ext cx="5486400" cy="3019425"/>
        </p:xfrm>
        <a:graphic>
          <a:graphicData uri="http://schemas.openxmlformats.org/presentationml/2006/ole">
            <mc:AlternateContent xmlns:mc="http://schemas.openxmlformats.org/markup-compatibility/2006">
              <mc:Choice xmlns:v="urn:schemas-microsoft-com:vml" Requires="v">
                <p:oleObj spid="_x0000_s167984" name="Worksheet" r:id="rId4" imgW="6667500" imgH="3479800" progId="Excel.Sheet.8">
                  <p:embed/>
                </p:oleObj>
              </mc:Choice>
              <mc:Fallback>
                <p:oleObj name="Worksheet" r:id="rId4" imgW="6667500" imgH="3479800" progId="Excel.Sheet.8">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33400"/>
                        <a:ext cx="5486400" cy="3019425"/>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897028" name="Object 4"/>
          <p:cNvGraphicFramePr>
            <a:graphicFrameLocks noChangeAspect="1"/>
          </p:cNvGraphicFramePr>
          <p:nvPr/>
        </p:nvGraphicFramePr>
        <p:xfrm>
          <a:off x="76200" y="3595688"/>
          <a:ext cx="5410200" cy="3262312"/>
        </p:xfrm>
        <a:graphic>
          <a:graphicData uri="http://schemas.openxmlformats.org/presentationml/2006/ole">
            <mc:AlternateContent xmlns:mc="http://schemas.openxmlformats.org/markup-compatibility/2006">
              <mc:Choice xmlns:v="urn:schemas-microsoft-com:vml" Requires="v">
                <p:oleObj spid="_x0000_s167985" name="Worksheet" r:id="rId6" imgW="6654800" imgH="3822700" progId="Excel.Sheet.8">
                  <p:embed/>
                </p:oleObj>
              </mc:Choice>
              <mc:Fallback>
                <p:oleObj name="Worksheet" r:id="rId6" imgW="6654800" imgH="3822700" progId="Excel.Sheet.8">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3595688"/>
                        <a:ext cx="5410200" cy="3262312"/>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pic>
        <p:nvPicPr>
          <p:cNvPr id="897029" name="Picture 5"/>
          <p:cNvPicPr>
            <a:picLocks noChangeAspect="1" noChangeArrowheads="1"/>
          </p:cNvPicPr>
          <p:nvPr/>
        </p:nvPicPr>
        <p:blipFill>
          <a:blip r:embed="rId8" cstate="print"/>
          <a:srcRect/>
          <a:stretch>
            <a:fillRect/>
          </a:stretch>
        </p:blipFill>
        <p:spPr bwMode="auto">
          <a:xfrm>
            <a:off x="6324600" y="2971800"/>
            <a:ext cx="2613025" cy="33528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200025" y="1204913"/>
            <a:ext cx="8743950" cy="4448175"/>
          </a:xfrm>
          <a:prstGeom prst="rect">
            <a:avLst/>
          </a:prstGeom>
          <a:noFill/>
          <a:ln w="12700">
            <a:noFill/>
            <a:miter lim="800000"/>
            <a:headEnd/>
            <a:tailEnd/>
          </a:ln>
        </p:spPr>
      </p:pic>
      <p:sp>
        <p:nvSpPr>
          <p:cNvPr id="3" name="Rectangle 15"/>
          <p:cNvSpPr>
            <a:spLocks noChangeArrowheads="1"/>
          </p:cNvSpPr>
          <p:nvPr/>
        </p:nvSpPr>
        <p:spPr bwMode="auto">
          <a:xfrm>
            <a:off x="838200" y="55626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Offshore Composite SLP</a:t>
            </a:r>
            <a:endParaRPr lang="en-US" altLang="en-US" sz="4000" dirty="0">
              <a:solidFill>
                <a:srgbClr val="CBCBCB"/>
              </a:solidFill>
              <a:latin typeface="Arial" pitchFamily="34" charset="0"/>
            </a:endParaRPr>
          </a:p>
        </p:txBody>
      </p:sp>
      <p:sp>
        <p:nvSpPr>
          <p:cNvPr id="4" name="Rectangle 15"/>
          <p:cNvSpPr>
            <a:spLocks noChangeArrowheads="1"/>
          </p:cNvSpPr>
          <p:nvPr/>
        </p:nvSpPr>
        <p:spPr bwMode="auto">
          <a:xfrm>
            <a:off x="914400" y="457200"/>
            <a:ext cx="7772400" cy="762000"/>
          </a:xfrm>
          <a:prstGeom prst="rect">
            <a:avLst/>
          </a:prstGeom>
          <a:noFill/>
          <a:ln w="12700">
            <a:noFill/>
            <a:miter lim="800000"/>
            <a:headEnd/>
            <a:tailEnd/>
          </a:ln>
          <a:effectLst/>
        </p:spPr>
        <p:txBody>
          <a:bodyPr lIns="90488" tIns="44450" rIns="90488" bIns="44450" anchor="ctr"/>
          <a:lstStyle/>
          <a:p>
            <a:pPr algn="ctr"/>
            <a:r>
              <a:rPr lang="en-US" altLang="en-US" sz="4000" dirty="0">
                <a:solidFill>
                  <a:srgbClr val="000000"/>
                </a:solidFill>
                <a:latin typeface="Arial" pitchFamily="34" charset="0"/>
              </a:rPr>
              <a:t>Onshore Composite SLP</a:t>
            </a:r>
            <a:endParaRPr lang="en-US" altLang="en-US" sz="4000" dirty="0">
              <a:solidFill>
                <a:srgbClr val="CBCBCB"/>
              </a:solidFill>
              <a:latin typeface="Arial" pitchFamily="34" charset="0"/>
            </a:endParaRPr>
          </a:p>
        </p:txBody>
      </p:sp>
      <p:cxnSp>
        <p:nvCxnSpPr>
          <p:cNvPr id="6" name="Straight Connector 5"/>
          <p:cNvCxnSpPr/>
          <p:nvPr/>
        </p:nvCxnSpPr>
        <p:spPr bwMode="auto">
          <a:xfrm>
            <a:off x="0" y="3429000"/>
            <a:ext cx="9144000" cy="0"/>
          </a:xfrm>
          <a:prstGeom prst="line">
            <a:avLst/>
          </a:prstGeom>
          <a:noFill/>
          <a:ln w="25400" cap="flat" cmpd="sng" algn="ctr">
            <a:solidFill>
              <a:srgbClr val="FF0000"/>
            </a:solidFill>
            <a:prstDash val="solid"/>
            <a:round/>
            <a:headEnd type="none" w="med" len="med"/>
            <a:tailEnd type="none" w="med" len="med"/>
          </a:ln>
          <a:effectLst/>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685800" y="0"/>
            <a:ext cx="7772400" cy="838200"/>
          </a:xfrm>
        </p:spPr>
        <p:txBody>
          <a:bodyPr/>
          <a:lstStyle/>
          <a:p>
            <a:r>
              <a:rPr lang="en-US" dirty="0">
                <a:solidFill>
                  <a:schemeClr val="bg2"/>
                </a:solidFill>
              </a:rPr>
              <a:t>Coastal Fronts</a:t>
            </a:r>
          </a:p>
        </p:txBody>
      </p:sp>
      <p:sp>
        <p:nvSpPr>
          <p:cNvPr id="903171" name="Text Box 3"/>
          <p:cNvSpPr txBox="1">
            <a:spLocks noChangeArrowheads="1"/>
          </p:cNvSpPr>
          <p:nvPr/>
        </p:nvSpPr>
        <p:spPr bwMode="auto">
          <a:xfrm>
            <a:off x="533400" y="990600"/>
            <a:ext cx="8077200" cy="4329113"/>
          </a:xfrm>
          <a:prstGeom prst="rect">
            <a:avLst/>
          </a:prstGeom>
          <a:noFill/>
          <a:ln w="12700">
            <a:noFill/>
            <a:miter lim="800000"/>
            <a:headEnd/>
            <a:tailEnd/>
          </a:ln>
          <a:effectLst/>
        </p:spPr>
        <p:txBody>
          <a:bodyPr>
            <a:spAutoFit/>
          </a:bodyPr>
          <a:lstStyle/>
          <a:p>
            <a:pPr marL="231775" indent="-231775"/>
            <a:endParaRPr lang="en-US" sz="1800" dirty="0">
              <a:solidFill>
                <a:srgbClr val="000000"/>
              </a:solidFill>
              <a:latin typeface="Arial" pitchFamily="34" charset="0"/>
              <a:sym typeface="Symbol" pitchFamily="18" charset="2"/>
            </a:endParaRPr>
          </a:p>
          <a:p>
            <a:pPr marL="231775" indent="-231775">
              <a:buFont typeface="Symbol" pitchFamily="18" charset="2"/>
              <a:buChar char="·"/>
            </a:pPr>
            <a:r>
              <a:rPr lang="en-US" sz="2000" dirty="0">
                <a:solidFill>
                  <a:srgbClr val="000000"/>
                </a:solidFill>
                <a:latin typeface="Arial" pitchFamily="34" charset="0"/>
              </a:rPr>
              <a:t>Understanding the physical processes that lead to the development of the coastal front</a:t>
            </a:r>
          </a:p>
          <a:p>
            <a:pPr lvl="1">
              <a:buFont typeface="Symbol" pitchFamily="18" charset="2"/>
              <a:buChar char="·"/>
            </a:pPr>
            <a:r>
              <a:rPr lang="en-US" sz="2000" dirty="0">
                <a:solidFill>
                  <a:srgbClr val="000000"/>
                </a:solidFill>
                <a:latin typeface="Arial" pitchFamily="34" charset="0"/>
              </a:rPr>
              <a:t> Confluence between offshore synoptic flow, land-breeze and frictionally deflected flow over land </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Shearing </a:t>
            </a:r>
            <a:r>
              <a:rPr lang="en-US" sz="2000" dirty="0" err="1">
                <a:solidFill>
                  <a:srgbClr val="000000"/>
                </a:solidFill>
                <a:latin typeface="Arial" pitchFamily="34" charset="0"/>
              </a:rPr>
              <a:t>frontogenesis</a:t>
            </a:r>
            <a:r>
              <a:rPr lang="en-US" sz="2000" dirty="0">
                <a:solidFill>
                  <a:srgbClr val="000000"/>
                </a:solidFill>
                <a:latin typeface="Arial" pitchFamily="34" charset="0"/>
              </a:rPr>
              <a:t>, especially with CAD to west</a:t>
            </a:r>
          </a:p>
          <a:p>
            <a:pPr lvl="1">
              <a:buFont typeface="Symbol" pitchFamily="18" charset="2"/>
              <a:buChar char="·"/>
            </a:pPr>
            <a:endParaRPr lang="en-US" sz="1000" dirty="0">
              <a:solidFill>
                <a:srgbClr val="000000"/>
              </a:solidFill>
              <a:latin typeface="Arial" pitchFamily="34" charset="0"/>
            </a:endParaRPr>
          </a:p>
          <a:p>
            <a:pPr lvl="1">
              <a:buFont typeface="Symbol" pitchFamily="18" charset="2"/>
              <a:buChar char="·"/>
            </a:pPr>
            <a:r>
              <a:rPr lang="en-US" sz="2000" dirty="0">
                <a:solidFill>
                  <a:srgbClr val="000000"/>
                </a:solidFill>
                <a:latin typeface="Arial" pitchFamily="34" charset="0"/>
              </a:rPr>
              <a:t> Differential </a:t>
            </a:r>
            <a:r>
              <a:rPr lang="en-US" sz="2000" dirty="0" err="1">
                <a:solidFill>
                  <a:srgbClr val="000000"/>
                </a:solidFill>
                <a:latin typeface="Arial" pitchFamily="34" charset="0"/>
              </a:rPr>
              <a:t>diabatic</a:t>
            </a:r>
            <a:r>
              <a:rPr lang="en-US" sz="2000" dirty="0">
                <a:solidFill>
                  <a:srgbClr val="000000"/>
                </a:solidFill>
                <a:latin typeface="Arial" pitchFamily="34" charset="0"/>
              </a:rPr>
              <a:t> heating</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r>
              <a:rPr lang="en-US" sz="2000" dirty="0">
                <a:solidFill>
                  <a:srgbClr val="000000"/>
                </a:solidFill>
                <a:latin typeface="Arial" pitchFamily="34" charset="0"/>
              </a:rPr>
              <a:t>Gain an understanding of the impacts that coastal fronts can have on local weather conditions</a:t>
            </a:r>
          </a:p>
          <a:p>
            <a:pPr lvl="1">
              <a:buFont typeface="Symbol" pitchFamily="18" charset="2"/>
              <a:buChar char="·"/>
            </a:pPr>
            <a:r>
              <a:rPr lang="en-US" sz="2000" dirty="0">
                <a:solidFill>
                  <a:srgbClr val="000000"/>
                </a:solidFill>
                <a:latin typeface="Arial" pitchFamily="34" charset="0"/>
              </a:rPr>
              <a:t> Structure, weather evolution similar to a warm front</a:t>
            </a:r>
          </a:p>
          <a:p>
            <a:pPr marL="231775" indent="-231775">
              <a:buFont typeface="Symbol" pitchFamily="18" charset="2"/>
              <a:buChar char="·"/>
            </a:pPr>
            <a:endParaRPr lang="en-US" sz="2000" dirty="0">
              <a:solidFill>
                <a:srgbClr val="000000"/>
              </a:solidFill>
              <a:latin typeface="Arial" pitchFamily="34" charset="0"/>
            </a:endParaRPr>
          </a:p>
          <a:p>
            <a:pPr marL="231775" indent="-231775">
              <a:buFont typeface="Symbol" pitchFamily="18" charset="2"/>
              <a:buChar char="·"/>
            </a:pPr>
            <a:endParaRPr lang="en-US" sz="2000" dirty="0">
              <a:solidFill>
                <a:srgbClr val="000000"/>
              </a:solidFill>
              <a:latin typeface="Arial"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762000" y="152400"/>
            <a:ext cx="7772400" cy="685800"/>
          </a:xfrm>
          <a:solidFill>
            <a:schemeClr val="tx1"/>
          </a:solidFill>
          <a:ln/>
        </p:spPr>
        <p:txBody>
          <a:bodyPr/>
          <a:lstStyle/>
          <a:p>
            <a:r>
              <a:rPr lang="en-US" sz="2800" dirty="0">
                <a:solidFill>
                  <a:schemeClr val="bg2"/>
                </a:solidFill>
              </a:rPr>
              <a:t>Coastal </a:t>
            </a:r>
            <a:r>
              <a:rPr lang="en-US" sz="2800" dirty="0" err="1">
                <a:solidFill>
                  <a:schemeClr val="bg2"/>
                </a:solidFill>
              </a:rPr>
              <a:t>Fronts</a:t>
            </a:r>
            <a:r>
              <a:rPr lang="en-US" sz="2800" dirty="0" err="1">
                <a:solidFill>
                  <a:schemeClr val="bg2"/>
                </a:solidFill>
                <a:sym typeface="Symbol"/>
              </a:rPr>
              <a:t></a:t>
            </a:r>
            <a:r>
              <a:rPr lang="en-US" sz="2800" dirty="0" err="1">
                <a:solidFill>
                  <a:schemeClr val="bg2"/>
                </a:solidFill>
              </a:rPr>
              <a:t>Characteristics</a:t>
            </a:r>
            <a:endParaRPr lang="en-US" sz="2800" dirty="0">
              <a:solidFill>
                <a:schemeClr val="bg2"/>
              </a:solidFill>
            </a:endParaRPr>
          </a:p>
        </p:txBody>
      </p:sp>
      <p:sp>
        <p:nvSpPr>
          <p:cNvPr id="905219" name="Text Box 3"/>
          <p:cNvSpPr txBox="1">
            <a:spLocks noChangeArrowheads="1"/>
          </p:cNvSpPr>
          <p:nvPr/>
        </p:nvSpPr>
        <p:spPr bwMode="auto">
          <a:xfrm>
            <a:off x="228600" y="1125538"/>
            <a:ext cx="8686800" cy="5539978"/>
          </a:xfrm>
          <a:prstGeom prst="rect">
            <a:avLst/>
          </a:prstGeom>
          <a:noFill/>
          <a:ln w="12700">
            <a:noFill/>
            <a:miter lim="800000"/>
            <a:headEnd/>
            <a:tailEnd/>
          </a:ln>
          <a:effectLst/>
        </p:spPr>
        <p:txBody>
          <a:bodyPr>
            <a:spAutoFit/>
          </a:bodyPr>
          <a:lstStyle/>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Shallow, </a:t>
            </a:r>
            <a:r>
              <a:rPr lang="en-US" sz="2000" dirty="0" err="1">
                <a:solidFill>
                  <a:srgbClr val="000000"/>
                </a:solidFill>
                <a:latin typeface="Arial" pitchFamily="34" charset="0"/>
              </a:rPr>
              <a:t>mesoscale</a:t>
            </a:r>
            <a:r>
              <a:rPr lang="en-US" sz="2000" dirty="0">
                <a:solidFill>
                  <a:srgbClr val="000000"/>
                </a:solidFill>
                <a:latin typeface="Arial" pitchFamily="34" charset="0"/>
              </a:rPr>
              <a:t> front separating cold, continental air from warm maritime air</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Most common during cold season (November through March), and along concave coastlines (e.g., New England, Carolinas, Texas)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a:t>
            </a:r>
            <a:r>
              <a:rPr lang="en-US" sz="2000" dirty="0" err="1">
                <a:solidFill>
                  <a:srgbClr val="000000"/>
                </a:solidFill>
                <a:latin typeface="Arial" pitchFamily="34" charset="0"/>
              </a:rPr>
              <a:t>Quasistationary</a:t>
            </a:r>
            <a:r>
              <a:rPr lang="en-US" sz="2000" dirty="0">
                <a:solidFill>
                  <a:srgbClr val="000000"/>
                </a:solidFill>
                <a:latin typeface="Arial" pitchFamily="34" charset="0"/>
              </a:rPr>
              <a:t> or warm-frontal in character, may migrate inland (forecasting challenge)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“Miniature warm front-type” structure (Riordan, Raman studies)</a:t>
            </a:r>
            <a:endParaRPr lang="en-US" sz="2000" dirty="0">
              <a:solidFill>
                <a:srgbClr val="000000"/>
              </a:solidFill>
              <a:latin typeface="Arial" pitchFamily="34" charset="0"/>
              <a:sym typeface="Symbol" pitchFamily="18" charset="2"/>
            </a:endParaRPr>
          </a:p>
          <a:p>
            <a:endParaRPr lang="en-US" sz="10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Heaviest precipitation on cold side of front </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Often forms eastern boundary of CAD cold dome</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“Inverted trough” often accompanies coastal front</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May serve as site of primary or secondary </a:t>
            </a:r>
            <a:r>
              <a:rPr lang="en-US" sz="2000" dirty="0" err="1">
                <a:solidFill>
                  <a:srgbClr val="000000"/>
                </a:solidFill>
                <a:latin typeface="Arial" pitchFamily="34" charset="0"/>
              </a:rPr>
              <a:t>cyclogenesis</a:t>
            </a:r>
            <a:r>
              <a:rPr lang="en-US" sz="2000" dirty="0">
                <a:solidFill>
                  <a:srgbClr val="000000"/>
                </a:solidFill>
                <a:latin typeface="Arial" pitchFamily="34" charset="0"/>
              </a:rPr>
              <a:t> (remember </a:t>
            </a:r>
            <a:r>
              <a:rPr lang="en-US" sz="2000" dirty="0" err="1">
                <a:solidFill>
                  <a:srgbClr val="000000"/>
                </a:solidFill>
                <a:latin typeface="Arial" pitchFamily="34" charset="0"/>
              </a:rPr>
              <a:t>vorticity</a:t>
            </a:r>
            <a:r>
              <a:rPr lang="en-US" sz="2000" dirty="0">
                <a:solidFill>
                  <a:srgbClr val="000000"/>
                </a:solidFill>
                <a:latin typeface="Arial" pitchFamily="34" charset="0"/>
              </a:rPr>
              <a:t> equation arguments!)</a:t>
            </a:r>
            <a:endParaRPr lang="en-US" sz="2000" dirty="0">
              <a:solidFill>
                <a:srgbClr val="000000"/>
              </a:solidFill>
              <a:latin typeface="Arial" pitchFamily="34" charset="0"/>
              <a:sym typeface="Symbol" pitchFamily="18" charset="2"/>
            </a:endParaRPr>
          </a:p>
          <a:p>
            <a:endParaRPr lang="en-US" sz="1200" dirty="0">
              <a:solidFill>
                <a:srgbClr val="000000"/>
              </a:solidFill>
              <a:latin typeface="Arial" pitchFamily="34" charset="0"/>
              <a:sym typeface="Symbol" pitchFamily="18" charset="2"/>
            </a:endParaRPr>
          </a:p>
          <a:p>
            <a:r>
              <a:rPr lang="en-US" sz="2000" dirty="0">
                <a:solidFill>
                  <a:srgbClr val="000000"/>
                </a:solidFill>
                <a:latin typeface="Arial" pitchFamily="34" charset="0"/>
                <a:sym typeface="Symbol" pitchFamily="18" charset="2"/>
              </a:rPr>
              <a:t></a:t>
            </a:r>
            <a:r>
              <a:rPr lang="en-US" sz="2000" dirty="0">
                <a:solidFill>
                  <a:srgbClr val="000000"/>
                </a:solidFill>
                <a:latin typeface="Arial" pitchFamily="34" charset="0"/>
              </a:rPr>
              <a:t> Can be accompanied by convection, even severe weather</a:t>
            </a:r>
            <a:endParaRPr lang="en-US" sz="2800" dirty="0">
              <a:solidFill>
                <a:srgbClr val="000000"/>
              </a:solidFill>
              <a:latin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g6_01b_new.jpg"/>
          <p:cNvPicPr>
            <a:picLocks noChangeAspect="1"/>
          </p:cNvPicPr>
          <p:nvPr/>
        </p:nvPicPr>
        <p:blipFill>
          <a:blip r:embed="rId3" cstate="print"/>
          <a:srcRect r="13725"/>
          <a:stretch>
            <a:fillRect/>
          </a:stretch>
        </p:blipFill>
        <p:spPr>
          <a:xfrm>
            <a:off x="685800" y="628650"/>
            <a:ext cx="6705600" cy="5600700"/>
          </a:xfrm>
          <a:prstGeom prst="rect">
            <a:avLst/>
          </a:prstGeom>
        </p:spPr>
      </p:pic>
      <p:sp>
        <p:nvSpPr>
          <p:cNvPr id="169996" name="Text Box 4"/>
          <p:cNvSpPr txBox="1">
            <a:spLocks noChangeArrowheads="1"/>
          </p:cNvSpPr>
          <p:nvPr/>
        </p:nvSpPr>
        <p:spPr bwMode="auto">
          <a:xfrm>
            <a:off x="4495800" y="4419600"/>
            <a:ext cx="3733800" cy="461665"/>
          </a:xfrm>
          <a:prstGeom prst="rect">
            <a:avLst/>
          </a:prstGeom>
          <a:solidFill>
            <a:schemeClr val="tx1"/>
          </a:solidFill>
          <a:ln w="12700">
            <a:noFill/>
            <a:miter lim="800000"/>
            <a:headEnd/>
            <a:tailEnd/>
          </a:ln>
        </p:spPr>
        <p:txBody>
          <a:bodyPr wrap="square">
            <a:spAutoFit/>
          </a:bodyPr>
          <a:lstStyle/>
          <a:p>
            <a:pPr>
              <a:spcBef>
                <a:spcPct val="50000"/>
              </a:spcBef>
            </a:pPr>
            <a:r>
              <a:rPr lang="en-US" dirty="0" err="1">
                <a:solidFill>
                  <a:srgbClr val="000000"/>
                </a:solidFill>
                <a:latin typeface="+mn-lt"/>
              </a:rPr>
              <a:t>Hypergradient</a:t>
            </a:r>
            <a:r>
              <a:rPr lang="en-US" dirty="0">
                <a:solidFill>
                  <a:srgbClr val="000000"/>
                </a:solidFill>
                <a:latin typeface="+mn-lt"/>
              </a:rPr>
              <a:t> </a:t>
            </a:r>
            <a:r>
              <a:rPr lang="en-US" sz="2000" dirty="0">
                <a:solidFill>
                  <a:srgbClr val="000000"/>
                </a:solidFill>
                <a:latin typeface="+mn-lt"/>
              </a:rPr>
              <a:t>of</a:t>
            </a:r>
            <a:r>
              <a:rPr lang="en-US" dirty="0">
                <a:solidFill>
                  <a:srgbClr val="000000"/>
                </a:solidFill>
                <a:latin typeface="+mn-lt"/>
              </a:rPr>
              <a:t> </a:t>
            </a:r>
            <a:r>
              <a:rPr lang="en-US" dirty="0">
                <a:solidFill>
                  <a:srgbClr val="000000"/>
                </a:solidFill>
                <a:latin typeface="+mn-lt"/>
                <a:sym typeface="Symbol" pitchFamily="18" charset="2"/>
              </a:rPr>
              <a:t> and </a:t>
            </a:r>
            <a:r>
              <a:rPr lang="en-US" baseline="-25000" dirty="0">
                <a:solidFill>
                  <a:srgbClr val="000000"/>
                </a:solidFill>
                <a:latin typeface="+mn-lt"/>
                <a:sym typeface="Symbol" pitchFamily="18" charset="2"/>
              </a:rPr>
              <a:t>e</a:t>
            </a:r>
            <a:r>
              <a:rPr lang="en-US" sz="2000" dirty="0">
                <a:solidFill>
                  <a:srgbClr val="000000"/>
                </a:solidFill>
                <a:latin typeface="+mn-lt"/>
              </a:rPr>
              <a:t> </a:t>
            </a: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1066800" y="60960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SLP analysis + equivalent potential temperature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26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07267" name="Rectangle 3"/>
          <p:cNvSpPr>
            <a:spLocks noGrp="1" noChangeArrowheads="1"/>
          </p:cNvSpPr>
          <p:nvPr>
            <p:ph type="title"/>
          </p:nvPr>
        </p:nvSpPr>
        <p:spPr>
          <a:xfrm>
            <a:off x="685800" y="0"/>
            <a:ext cx="7772400" cy="838200"/>
          </a:xfrm>
          <a:solidFill>
            <a:schemeClr val="tx1"/>
          </a:solidFill>
        </p:spPr>
        <p:txBody>
          <a:bodyPr/>
          <a:lstStyle/>
          <a:p>
            <a:r>
              <a:rPr lang="en-US" sz="3600">
                <a:solidFill>
                  <a:schemeClr val="bg2"/>
                </a:solidFill>
              </a:rPr>
              <a:t>Example, 24 Nov. 2007</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85800" y="0"/>
            <a:ext cx="7772400" cy="838200"/>
          </a:xfrm>
          <a:solidFill>
            <a:schemeClr val="tx1"/>
          </a:solidFill>
        </p:spPr>
        <p:txBody>
          <a:bodyPr/>
          <a:lstStyle/>
          <a:p>
            <a:r>
              <a:rPr lang="en-US" sz="3600" dirty="0">
                <a:solidFill>
                  <a:schemeClr val="bg2"/>
                </a:solidFill>
              </a:rPr>
              <a:t>Example, 24 Nov 2007</a:t>
            </a:r>
          </a:p>
        </p:txBody>
      </p:sp>
      <p:pic>
        <p:nvPicPr>
          <p:cNvPr id="909315" name="Picture 3"/>
          <p:cNvPicPr>
            <a:picLocks noChangeAspect="1" noChangeArrowheads="1"/>
          </p:cNvPicPr>
          <p:nvPr/>
        </p:nvPicPr>
        <p:blipFill>
          <a:blip r:embed="rId3" cstate="print"/>
          <a:srcRect r="23589" b="62489"/>
          <a:stretch>
            <a:fillRect/>
          </a:stretch>
        </p:blipFill>
        <p:spPr bwMode="auto">
          <a:xfrm>
            <a:off x="0" y="914400"/>
            <a:ext cx="9144000" cy="4487863"/>
          </a:xfrm>
          <a:prstGeom prst="rect">
            <a:avLst/>
          </a:prstGeom>
          <a:noFill/>
          <a:ln w="12700">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6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136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3410" name="Picture 2"/>
          <p:cNvPicPr>
            <a:picLocks noChangeAspect="1" noChangeArrowheads="1"/>
          </p:cNvPicPr>
          <p:nvPr/>
        </p:nvPicPr>
        <p:blipFill>
          <a:blip r:embed="rId3" cstate="print"/>
          <a:srcRect l="6250" t="26042" r="32031" b="14583"/>
          <a:stretch>
            <a:fillRect/>
          </a:stretch>
        </p:blipFill>
        <p:spPr bwMode="auto">
          <a:xfrm>
            <a:off x="0" y="233363"/>
            <a:ext cx="9144000" cy="6597650"/>
          </a:xfrm>
          <a:prstGeom prst="rect">
            <a:avLst/>
          </a:prstGeom>
          <a:noFill/>
          <a:ln w="12700">
            <a:noFill/>
            <a:miter lim="800000"/>
            <a:headEnd/>
            <a:tailEnd/>
          </a:ln>
          <a:effectLst/>
        </p:spPr>
      </p:pic>
      <p:sp>
        <p:nvSpPr>
          <p:cNvPr id="91341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24 Nov 2007</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545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5459" name="Rectangle 3"/>
          <p:cNvSpPr>
            <a:spLocks noGrp="1" noChangeArrowheads="1"/>
          </p:cNvSpPr>
          <p:nvPr>
            <p:ph type="title"/>
          </p:nvPr>
        </p:nvSpPr>
        <p:spPr>
          <a:xfrm>
            <a:off x="685800" y="0"/>
            <a:ext cx="7772400" cy="838200"/>
          </a:xfrm>
          <a:solidFill>
            <a:schemeClr val="tx1"/>
          </a:solidFill>
          <a:ln/>
        </p:spPr>
        <p:txBody>
          <a:bodyPr/>
          <a:lstStyle/>
          <a:p>
            <a:r>
              <a:rPr lang="en-US" sz="3600">
                <a:solidFill>
                  <a:schemeClr val="bg2"/>
                </a:solidFill>
              </a:rPr>
              <a:t>Example, 25 Nov. 2007</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50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1750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554"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1955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02" name="Picture 2"/>
          <p:cNvPicPr>
            <a:picLocks noChangeAspect="1" noChangeArrowheads="1"/>
          </p:cNvPicPr>
          <p:nvPr/>
        </p:nvPicPr>
        <p:blipFill>
          <a:blip r:embed="rId3" cstate="print"/>
          <a:srcRect l="6250" t="26042" r="32031" b="14583"/>
          <a:stretch>
            <a:fillRect/>
          </a:stretch>
        </p:blipFill>
        <p:spPr bwMode="auto">
          <a:xfrm>
            <a:off x="0" y="266700"/>
            <a:ext cx="9144000" cy="6597650"/>
          </a:xfrm>
          <a:prstGeom prst="rect">
            <a:avLst/>
          </a:prstGeom>
          <a:noFill/>
          <a:ln w="12700">
            <a:noFill/>
            <a:miter lim="800000"/>
            <a:headEnd/>
            <a:tailEnd/>
          </a:ln>
          <a:effectLst/>
        </p:spPr>
      </p:pic>
      <p:sp>
        <p:nvSpPr>
          <p:cNvPr id="92160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650"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365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569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ig6_01c_new.jpg"/>
          <p:cNvPicPr>
            <a:picLocks noChangeAspect="1"/>
          </p:cNvPicPr>
          <p:nvPr/>
        </p:nvPicPr>
        <p:blipFill>
          <a:blip r:embed="rId3" cstate="print"/>
          <a:stretch>
            <a:fillRect/>
          </a:stretch>
        </p:blipFill>
        <p:spPr>
          <a:xfrm>
            <a:off x="685800" y="609600"/>
            <a:ext cx="7772400" cy="5715000"/>
          </a:xfrm>
          <a:prstGeom prst="rect">
            <a:avLst/>
          </a:prstGeom>
        </p:spPr>
      </p:pic>
      <p:sp>
        <p:nvSpPr>
          <p:cNvPr id="172043" name="Text Box 4"/>
          <p:cNvSpPr txBox="1">
            <a:spLocks noChangeArrowheads="1"/>
          </p:cNvSpPr>
          <p:nvPr/>
        </p:nvSpPr>
        <p:spPr bwMode="auto">
          <a:xfrm>
            <a:off x="4267200" y="3962400"/>
            <a:ext cx="1981200" cy="707886"/>
          </a:xfrm>
          <a:prstGeom prst="rect">
            <a:avLst/>
          </a:prstGeom>
          <a:solidFill>
            <a:schemeClr val="tx1"/>
          </a:solidFill>
          <a:ln w="12700">
            <a:noFill/>
            <a:miter lim="800000"/>
            <a:headEnd/>
            <a:tailEnd/>
          </a:ln>
        </p:spPr>
        <p:txBody>
          <a:bodyPr>
            <a:spAutoFit/>
          </a:bodyPr>
          <a:lstStyle/>
          <a:p>
            <a:pPr algn="ctr">
              <a:spcBef>
                <a:spcPct val="50000"/>
              </a:spcBef>
            </a:pPr>
            <a:r>
              <a:rPr lang="en-US" sz="2000" dirty="0">
                <a:solidFill>
                  <a:srgbClr val="000000"/>
                </a:solidFill>
                <a:latin typeface="+mn-lt"/>
              </a:rPr>
              <a:t>Cyclonic relative </a:t>
            </a:r>
            <a:r>
              <a:rPr lang="en-US" sz="2000" dirty="0" err="1">
                <a:solidFill>
                  <a:srgbClr val="000000"/>
                </a:solidFill>
                <a:latin typeface="+mn-lt"/>
              </a:rPr>
              <a:t>vorticity</a:t>
            </a:r>
            <a:endParaRPr lang="en-US" sz="2000" dirty="0">
              <a:solidFill>
                <a:srgbClr val="000000"/>
              </a:solidFill>
              <a:latin typeface="+mn-lt"/>
            </a:endParaRPr>
          </a:p>
        </p:txBody>
      </p:sp>
      <p:sp>
        <p:nvSpPr>
          <p:cNvPr id="4"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analysis, 00 UTC 17 Nov 2009</a:t>
            </a:r>
          </a:p>
        </p:txBody>
      </p:sp>
      <p:sp>
        <p:nvSpPr>
          <p:cNvPr id="5" name="Text Box 6"/>
          <p:cNvSpPr txBox="1">
            <a:spLocks noChangeArrowheads="1"/>
          </p:cNvSpPr>
          <p:nvPr/>
        </p:nvSpPr>
        <p:spPr bwMode="auto">
          <a:xfrm>
            <a:off x="533400" y="6172200"/>
            <a:ext cx="7924800" cy="461665"/>
          </a:xfrm>
          <a:prstGeom prst="rect">
            <a:avLst/>
          </a:prstGeom>
          <a:noFill/>
          <a:ln w="12700">
            <a:noFill/>
            <a:miter lim="800000"/>
            <a:headEnd/>
            <a:tailEnd/>
          </a:ln>
        </p:spPr>
        <p:txBody>
          <a:bodyPr wrap="square">
            <a:spAutoFit/>
          </a:bodyPr>
          <a:lstStyle/>
          <a:p>
            <a:pPr>
              <a:spcBef>
                <a:spcPct val="50000"/>
              </a:spcBef>
            </a:pPr>
            <a:r>
              <a:rPr lang="en-US" dirty="0">
                <a:solidFill>
                  <a:srgbClr val="FF0000"/>
                </a:solidFill>
                <a:latin typeface="Arial" pitchFamily="34" charset="0"/>
              </a:rPr>
              <a:t>SLP analysis + </a:t>
            </a:r>
            <a:r>
              <a:rPr lang="en-US" dirty="0" err="1">
                <a:solidFill>
                  <a:srgbClr val="FF0000"/>
                </a:solidFill>
                <a:latin typeface="Arial" pitchFamily="34" charset="0"/>
              </a:rPr>
              <a:t>vorticity</a:t>
            </a:r>
            <a:r>
              <a:rPr lang="en-US" dirty="0">
                <a:solidFill>
                  <a:srgbClr val="FF0000"/>
                </a:solidFill>
                <a:latin typeface="Arial" pitchFamily="34" charset="0"/>
              </a:rPr>
              <a:t> </a:t>
            </a:r>
            <a:r>
              <a:rPr lang="en-US" sz="1400" dirty="0">
                <a:solidFill>
                  <a:srgbClr val="FF0000"/>
                </a:solidFill>
                <a:latin typeface="Arial" pitchFamily="34" charset="0"/>
              </a:rPr>
              <a:t>(from 10 m wind, shaded, interval as in legend x10</a:t>
            </a:r>
            <a:r>
              <a:rPr lang="en-US" sz="1400" baseline="30000" dirty="0">
                <a:solidFill>
                  <a:srgbClr val="FF0000"/>
                </a:solidFill>
                <a:latin typeface="Arial" pitchFamily="34" charset="0"/>
              </a:rPr>
              <a:t>-5</a:t>
            </a:r>
            <a:r>
              <a:rPr lang="en-US" sz="1400" dirty="0">
                <a:solidFill>
                  <a:srgbClr val="FF0000"/>
                </a:solidFill>
                <a:latin typeface="Arial" pitchFamily="34" charset="0"/>
              </a:rPr>
              <a:t>s</a:t>
            </a:r>
            <a:r>
              <a:rPr lang="en-US" sz="1400" baseline="30000" dirty="0">
                <a:solidFill>
                  <a:srgbClr val="FF0000"/>
                </a:solidFill>
                <a:latin typeface="Arial" pitchFamily="34" charset="0"/>
              </a:rPr>
              <a:t>-1</a:t>
            </a:r>
            <a:r>
              <a:rPr lang="en-US" sz="1400" dirty="0">
                <a:solidFill>
                  <a:srgbClr val="FF0000"/>
                </a:solidFill>
                <a:latin typeface="Arial" pitchFamily="34" charset="0"/>
              </a:rPr>
              <a:t>)</a:t>
            </a:r>
            <a:endParaRPr lang="en-US" dirty="0">
              <a:solidFill>
                <a:srgbClr val="FF0000"/>
              </a:solidFill>
              <a:latin typeface="Arial" pitchFamily="34" charset="0"/>
            </a:endParaRPr>
          </a:p>
        </p:txBody>
      </p:sp>
      <p:sp>
        <p:nvSpPr>
          <p:cNvPr id="6" name="Freeform 5"/>
          <p:cNvSpPr/>
          <p:nvPr/>
        </p:nvSpPr>
        <p:spPr bwMode="auto">
          <a:xfrm>
            <a:off x="1435510" y="2939845"/>
            <a:ext cx="3500284" cy="363794"/>
          </a:xfrm>
          <a:custGeom>
            <a:avLst/>
            <a:gdLst>
              <a:gd name="connsiteX0" fmla="*/ 0 w 3500284"/>
              <a:gd name="connsiteY0" fmla="*/ 0 h 363794"/>
              <a:gd name="connsiteX1" fmla="*/ 1671484 w 3500284"/>
              <a:gd name="connsiteY1" fmla="*/ 245807 h 363794"/>
              <a:gd name="connsiteX2" fmla="*/ 3500284 w 3500284"/>
              <a:gd name="connsiteY2" fmla="*/ 363794 h 363794"/>
              <a:gd name="connsiteX3" fmla="*/ 3500284 w 3500284"/>
              <a:gd name="connsiteY3" fmla="*/ 363794 h 363794"/>
            </a:gdLst>
            <a:ahLst/>
            <a:cxnLst>
              <a:cxn ang="0">
                <a:pos x="connsiteX0" y="connsiteY0"/>
              </a:cxn>
              <a:cxn ang="0">
                <a:pos x="connsiteX1" y="connsiteY1"/>
              </a:cxn>
              <a:cxn ang="0">
                <a:pos x="connsiteX2" y="connsiteY2"/>
              </a:cxn>
              <a:cxn ang="0">
                <a:pos x="connsiteX3" y="connsiteY3"/>
              </a:cxn>
            </a:cxnLst>
            <a:rect l="l" t="t" r="r" b="b"/>
            <a:pathLst>
              <a:path w="3500284" h="363794">
                <a:moveTo>
                  <a:pt x="0" y="0"/>
                </a:moveTo>
                <a:cubicBezTo>
                  <a:pt x="544051" y="92587"/>
                  <a:pt x="1088103" y="185175"/>
                  <a:pt x="1671484" y="245807"/>
                </a:cubicBezTo>
                <a:cubicBezTo>
                  <a:pt x="2254865" y="306439"/>
                  <a:pt x="3500284" y="363794"/>
                  <a:pt x="3500284" y="363794"/>
                </a:cubicBezTo>
                <a:lnTo>
                  <a:pt x="3500284" y="363794"/>
                </a:lnTo>
              </a:path>
            </a:pathLst>
          </a:custGeom>
          <a:noFill/>
          <a:ln w="254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7" name="TextBox 6"/>
          <p:cNvSpPr txBox="1"/>
          <p:nvPr/>
        </p:nvSpPr>
        <p:spPr>
          <a:xfrm>
            <a:off x="1143000" y="2667000"/>
            <a:ext cx="381000" cy="461665"/>
          </a:xfrm>
          <a:prstGeom prst="rect">
            <a:avLst/>
          </a:prstGeom>
          <a:noFill/>
        </p:spPr>
        <p:txBody>
          <a:bodyPr wrap="square" rtlCol="0">
            <a:spAutoFit/>
          </a:bodyPr>
          <a:lstStyle/>
          <a:p>
            <a:r>
              <a:rPr lang="en-US" dirty="0">
                <a:solidFill>
                  <a:srgbClr val="000000"/>
                </a:solidFill>
              </a:rPr>
              <a:t>A</a:t>
            </a:r>
          </a:p>
        </p:txBody>
      </p:sp>
      <p:sp>
        <p:nvSpPr>
          <p:cNvPr id="8" name="TextBox 7"/>
          <p:cNvSpPr txBox="1"/>
          <p:nvPr/>
        </p:nvSpPr>
        <p:spPr>
          <a:xfrm>
            <a:off x="4953000" y="3048000"/>
            <a:ext cx="381000" cy="461665"/>
          </a:xfrm>
          <a:prstGeom prst="rect">
            <a:avLst/>
          </a:prstGeom>
          <a:noFill/>
        </p:spPr>
        <p:txBody>
          <a:bodyPr wrap="square" rtlCol="0">
            <a:spAutoFit/>
          </a:bodyPr>
          <a:lstStyle/>
          <a:p>
            <a:r>
              <a:rPr lang="en-US" dirty="0">
                <a:solidFill>
                  <a:srgbClr val="000000"/>
                </a:solidFill>
              </a:rPr>
              <a:t>B</a:t>
            </a:r>
          </a:p>
        </p:txBody>
      </p:sp>
      <p:cxnSp>
        <p:nvCxnSpPr>
          <p:cNvPr id="10" name="Straight Arrow Connector 9"/>
          <p:cNvCxnSpPr/>
          <p:nvPr/>
        </p:nvCxnSpPr>
        <p:spPr bwMode="auto">
          <a:xfrm flipH="1" flipV="1">
            <a:off x="3733800" y="2895600"/>
            <a:ext cx="685800" cy="1295400"/>
          </a:xfrm>
          <a:prstGeom prst="straightConnector1">
            <a:avLst/>
          </a:prstGeom>
          <a:noFill/>
          <a:ln w="12700" cap="flat" cmpd="sng" algn="ctr">
            <a:solidFill>
              <a:schemeClr val="bg2"/>
            </a:solidFill>
            <a:prstDash val="solid"/>
            <a:round/>
            <a:headEnd type="none" w="med" len="med"/>
            <a:tailEnd type="arrow"/>
          </a:ln>
          <a:effectLst/>
        </p:spPr>
      </p:cxnSp>
      <p:cxnSp>
        <p:nvCxnSpPr>
          <p:cNvPr id="11" name="Straight Arrow Connector 10"/>
          <p:cNvCxnSpPr/>
          <p:nvPr/>
        </p:nvCxnSpPr>
        <p:spPr bwMode="auto">
          <a:xfrm flipH="1">
            <a:off x="2819400" y="4343400"/>
            <a:ext cx="1600200" cy="685800"/>
          </a:xfrm>
          <a:prstGeom prst="straightConnector1">
            <a:avLst/>
          </a:prstGeom>
          <a:noFill/>
          <a:ln w="12700" cap="flat" cmpd="sng" algn="ctr">
            <a:solidFill>
              <a:schemeClr val="bg2"/>
            </a:solidFill>
            <a:prstDash val="solid"/>
            <a:round/>
            <a:headEnd type="none" w="med" len="med"/>
            <a:tailEnd type="arrow"/>
          </a:ln>
          <a:effectLst/>
        </p:spPr>
      </p:cxnSp>
      <p:cxnSp>
        <p:nvCxnSpPr>
          <p:cNvPr id="15" name="Straight Arrow Connector 14"/>
          <p:cNvCxnSpPr/>
          <p:nvPr/>
        </p:nvCxnSpPr>
        <p:spPr bwMode="auto">
          <a:xfrm flipH="1">
            <a:off x="3352800" y="4267200"/>
            <a:ext cx="1066800" cy="76200"/>
          </a:xfrm>
          <a:prstGeom prst="straightConnector1">
            <a:avLst/>
          </a:prstGeom>
          <a:noFill/>
          <a:ln w="12700" cap="flat" cmpd="sng" algn="ctr">
            <a:solidFill>
              <a:schemeClr val="bg2"/>
            </a:solidFill>
            <a:prstDash val="solid"/>
            <a:round/>
            <a:headEnd type="none" w="med" len="med"/>
            <a:tailEnd type="arrow"/>
          </a:ln>
          <a:effectLst/>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746" name="Picture 2"/>
          <p:cNvPicPr>
            <a:picLocks noChangeAspect="1" noChangeArrowheads="1"/>
          </p:cNvPicPr>
          <p:nvPr/>
        </p:nvPicPr>
        <p:blipFill>
          <a:blip r:embed="rId3" cstate="print"/>
          <a:srcRect l="6250" t="26042" r="32031" b="14583"/>
          <a:stretch>
            <a:fillRect/>
          </a:stretch>
        </p:blipFill>
        <p:spPr bwMode="auto">
          <a:xfrm>
            <a:off x="0" y="225425"/>
            <a:ext cx="9144000" cy="6597650"/>
          </a:xfrm>
          <a:prstGeom prst="rect">
            <a:avLst/>
          </a:prstGeom>
          <a:noFill/>
          <a:ln w="12700">
            <a:noFill/>
            <a:miter lim="800000"/>
            <a:headEnd/>
            <a:tailEnd/>
          </a:ln>
          <a:effectLst/>
        </p:spPr>
      </p:pic>
      <p:sp>
        <p:nvSpPr>
          <p:cNvPr id="92774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9794"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2979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25 Nov 2007</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42" name="Picture 2"/>
          <p:cNvPicPr>
            <a:picLocks noChangeAspect="1" noChangeArrowheads="1"/>
          </p:cNvPicPr>
          <p:nvPr/>
        </p:nvPicPr>
        <p:blipFill>
          <a:blip r:embed="rId3" cstate="print"/>
          <a:srcRect l="6250" t="26042" r="32031" b="14583"/>
          <a:stretch>
            <a:fillRect/>
          </a:stretch>
        </p:blipFill>
        <p:spPr bwMode="auto">
          <a:xfrm>
            <a:off x="0" y="246063"/>
            <a:ext cx="9144000" cy="6597650"/>
          </a:xfrm>
          <a:prstGeom prst="rect">
            <a:avLst/>
          </a:prstGeom>
          <a:noFill/>
          <a:ln w="12700">
            <a:noFill/>
            <a:miter lim="800000"/>
            <a:headEnd/>
            <a:tailEnd/>
          </a:ln>
          <a:effectLst/>
        </p:spPr>
      </p:pic>
      <p:sp>
        <p:nvSpPr>
          <p:cNvPr id="93184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890" name="Picture 2"/>
          <p:cNvPicPr>
            <a:picLocks noChangeAspect="1" noChangeArrowheads="1"/>
          </p:cNvPicPr>
          <p:nvPr/>
        </p:nvPicPr>
        <p:blipFill>
          <a:blip r:embed="rId3" cstate="print"/>
          <a:srcRect l="6250" t="26042" r="32031" b="14583"/>
          <a:stretch>
            <a:fillRect/>
          </a:stretch>
        </p:blipFill>
        <p:spPr bwMode="auto">
          <a:xfrm>
            <a:off x="0" y="190500"/>
            <a:ext cx="9144000" cy="6597650"/>
          </a:xfrm>
          <a:prstGeom prst="rect">
            <a:avLst/>
          </a:prstGeom>
          <a:noFill/>
          <a:ln w="12700">
            <a:noFill/>
            <a:miter lim="800000"/>
            <a:headEnd/>
            <a:tailEnd/>
          </a:ln>
          <a:effectLst/>
        </p:spPr>
      </p:pic>
      <p:sp>
        <p:nvSpPr>
          <p:cNvPr id="93389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38" name="Picture 2"/>
          <p:cNvPicPr>
            <a:picLocks noChangeAspect="1" noChangeArrowheads="1"/>
          </p:cNvPicPr>
          <p:nvPr/>
        </p:nvPicPr>
        <p:blipFill>
          <a:blip r:embed="rId3" cstate="print"/>
          <a:srcRect l="6250" t="26042" r="32031" b="14583"/>
          <a:stretch>
            <a:fillRect/>
          </a:stretch>
        </p:blipFill>
        <p:spPr bwMode="auto">
          <a:xfrm>
            <a:off x="0" y="260350"/>
            <a:ext cx="9144000" cy="6597650"/>
          </a:xfrm>
          <a:prstGeom prst="rect">
            <a:avLst/>
          </a:prstGeom>
          <a:noFill/>
          <a:ln w="12700">
            <a:noFill/>
            <a:miter lim="800000"/>
            <a:headEnd/>
            <a:tailEnd/>
          </a:ln>
          <a:effectLst/>
        </p:spPr>
      </p:pic>
      <p:sp>
        <p:nvSpPr>
          <p:cNvPr id="93593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798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3798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003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003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8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208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413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6178"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6179"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26 Nov 2007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6_01d_new.jpg"/>
          <p:cNvPicPr>
            <a:picLocks noChangeAspect="1"/>
          </p:cNvPicPr>
          <p:nvPr/>
        </p:nvPicPr>
        <p:blipFill>
          <a:blip r:embed="rId3" cstate="print"/>
          <a:stretch>
            <a:fillRect/>
          </a:stretch>
        </p:blipFill>
        <p:spPr>
          <a:xfrm>
            <a:off x="738378" y="816102"/>
            <a:ext cx="7667244" cy="5225796"/>
          </a:xfrm>
          <a:prstGeom prst="rect">
            <a:avLst/>
          </a:prstGeom>
        </p:spPr>
      </p:pic>
      <p:sp>
        <p:nvSpPr>
          <p:cNvPr id="180227" name="Text Box 3"/>
          <p:cNvSpPr txBox="1">
            <a:spLocks noChangeArrowheads="1"/>
          </p:cNvSpPr>
          <p:nvPr/>
        </p:nvSpPr>
        <p:spPr bwMode="auto">
          <a:xfrm>
            <a:off x="5334000" y="4419600"/>
            <a:ext cx="2438400" cy="400110"/>
          </a:xfrm>
          <a:prstGeom prst="rect">
            <a:avLst/>
          </a:prstGeom>
          <a:solidFill>
            <a:schemeClr val="tx1"/>
          </a:solidFill>
          <a:ln w="12700">
            <a:noFill/>
            <a:miter lim="800000"/>
            <a:headEnd/>
            <a:tailEnd/>
          </a:ln>
          <a:effectLst/>
        </p:spPr>
        <p:txBody>
          <a:bodyPr wrap="square">
            <a:spAutoFit/>
          </a:bodyPr>
          <a:lstStyle/>
          <a:p>
            <a:pPr>
              <a:spcBef>
                <a:spcPct val="50000"/>
              </a:spcBef>
            </a:pPr>
            <a:r>
              <a:rPr lang="en-US" sz="2000" dirty="0">
                <a:solidFill>
                  <a:srgbClr val="000000"/>
                </a:solidFill>
                <a:latin typeface="+mn-lt"/>
              </a:rPr>
              <a:t>Large static stability</a:t>
            </a:r>
          </a:p>
        </p:txBody>
      </p:sp>
      <p:sp>
        <p:nvSpPr>
          <p:cNvPr id="180228" name="Line 4"/>
          <p:cNvSpPr>
            <a:spLocks noChangeShapeType="1"/>
          </p:cNvSpPr>
          <p:nvPr/>
        </p:nvSpPr>
        <p:spPr bwMode="auto">
          <a:xfrm flipH="1">
            <a:off x="4648200" y="4800600"/>
            <a:ext cx="762000" cy="609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6" name="Rectangle 2"/>
          <p:cNvSpPr>
            <a:spLocks noGrp="1" noChangeArrowheads="1"/>
          </p:cNvSpPr>
          <p:nvPr>
            <p:ph type="title"/>
          </p:nvPr>
        </p:nvSpPr>
        <p:spPr>
          <a:xfrm>
            <a:off x="381000" y="76200"/>
            <a:ext cx="8458200" cy="609600"/>
          </a:xfrm>
        </p:spPr>
        <p:txBody>
          <a:bodyPr/>
          <a:lstStyle/>
          <a:p>
            <a:r>
              <a:rPr lang="en-US" sz="3200" dirty="0">
                <a:solidFill>
                  <a:schemeClr val="bg2"/>
                </a:solidFill>
              </a:rPr>
              <a:t>NAM </a:t>
            </a:r>
            <a:r>
              <a:rPr lang="el-GR" sz="3200" dirty="0">
                <a:solidFill>
                  <a:schemeClr val="bg2"/>
                </a:solidFill>
              </a:rPr>
              <a:t>θ</a:t>
            </a:r>
            <a:r>
              <a:rPr lang="en-US" sz="3200" dirty="0">
                <a:solidFill>
                  <a:schemeClr val="bg2"/>
                </a:solidFill>
              </a:rPr>
              <a:t> analysis, 00 UTC 17 Nov 2009</a:t>
            </a:r>
          </a:p>
        </p:txBody>
      </p:sp>
      <p:sp>
        <p:nvSpPr>
          <p:cNvPr id="7" name="Text Box 6"/>
          <p:cNvSpPr txBox="1">
            <a:spLocks noChangeArrowheads="1"/>
          </p:cNvSpPr>
          <p:nvPr/>
        </p:nvSpPr>
        <p:spPr bwMode="auto">
          <a:xfrm>
            <a:off x="1219200" y="5943600"/>
            <a:ext cx="67818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Given just this cross section, could you identify the type of front?  How?</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8226"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48227"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0274"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0275"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22"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2323"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370" name="Picture 2"/>
          <p:cNvPicPr>
            <a:picLocks noChangeAspect="1" noChangeArrowheads="1"/>
          </p:cNvPicPr>
          <p:nvPr/>
        </p:nvPicPr>
        <p:blipFill>
          <a:blip r:embed="rId3" cstate="print"/>
          <a:srcRect l="6250" t="26042" r="32031" b="14583"/>
          <a:stretch>
            <a:fillRect/>
          </a:stretch>
        </p:blipFill>
        <p:spPr bwMode="auto">
          <a:xfrm>
            <a:off x="0" y="228600"/>
            <a:ext cx="9144000" cy="6597650"/>
          </a:xfrm>
          <a:prstGeom prst="rect">
            <a:avLst/>
          </a:prstGeom>
          <a:noFill/>
          <a:ln w="12700">
            <a:noFill/>
            <a:miter lim="800000"/>
            <a:headEnd/>
            <a:tailEnd/>
          </a:ln>
          <a:effectLst/>
        </p:spPr>
      </p:pic>
      <p:sp>
        <p:nvSpPr>
          <p:cNvPr id="954371" name="Rectangle 3"/>
          <p:cNvSpPr>
            <a:spLocks noGrp="1" noChangeArrowheads="1"/>
          </p:cNvSpPr>
          <p:nvPr>
            <p:ph type="title"/>
          </p:nvPr>
        </p:nvSpPr>
        <p:spPr>
          <a:xfrm>
            <a:off x="685800" y="0"/>
            <a:ext cx="7772400" cy="838200"/>
          </a:xfrm>
          <a:solidFill>
            <a:schemeClr val="tx1"/>
          </a:solidFill>
          <a:ln/>
        </p:spPr>
        <p:txBody>
          <a:bodyPr/>
          <a:lstStyle/>
          <a:p>
            <a:r>
              <a:rPr lang="en-US" sz="3600" dirty="0">
                <a:solidFill>
                  <a:schemeClr val="bg2"/>
                </a:solidFill>
              </a:rPr>
              <a:t>Example, 27 Nov 2007</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304800" y="708025"/>
            <a:ext cx="8610600" cy="2000548"/>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FF9933">
                    <a:lumMod val="75000"/>
                  </a:srgbClr>
                </a:solidFill>
                <a:latin typeface="Arial" pitchFamily="34" charset="0"/>
              </a:rPr>
              <a:t>6.1. What is a Front?</a:t>
            </a:r>
          </a:p>
          <a:p>
            <a:pPr marL="457200" indent="-457200"/>
            <a:r>
              <a:rPr lang="en-US" sz="2000" dirty="0">
                <a:solidFill>
                  <a:srgbClr val="FF9933">
                    <a:lumMod val="75000"/>
                  </a:srgbClr>
                </a:solidFill>
                <a:latin typeface="Arial" pitchFamily="34" charset="0"/>
              </a:rPr>
              <a:t>	6.2. Kinematic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FF9933">
                    <a:lumMod val="75000"/>
                  </a:srgbClr>
                </a:solidFill>
                <a:latin typeface="Arial" pitchFamily="34" charset="0"/>
              </a:rPr>
              <a:t>	6.3. Dynamic </a:t>
            </a:r>
            <a:r>
              <a:rPr lang="en-US" sz="2000" dirty="0" err="1">
                <a:solidFill>
                  <a:srgbClr val="FF9933">
                    <a:lumMod val="75000"/>
                  </a:srgbClr>
                </a:solidFill>
                <a:latin typeface="Arial" pitchFamily="34" charset="0"/>
              </a:rPr>
              <a:t>Frontogenesis</a:t>
            </a:r>
            <a:endParaRPr lang="en-US" sz="2000" dirty="0">
              <a:solidFill>
                <a:srgbClr val="FF9933">
                  <a:lumMod val="75000"/>
                </a:srgbClr>
              </a:solidFill>
              <a:latin typeface="Arial" pitchFamily="34" charset="0"/>
            </a:endParaRPr>
          </a:p>
          <a:p>
            <a:pPr marL="457200" indent="-457200"/>
            <a:r>
              <a:rPr lang="en-US" sz="2000" dirty="0">
                <a:solidFill>
                  <a:srgbClr val="000000"/>
                </a:solidFill>
                <a:latin typeface="Arial" pitchFamily="34" charset="0"/>
              </a:rPr>
              <a:t>	</a:t>
            </a:r>
            <a:r>
              <a:rPr lang="en-US" sz="2000" dirty="0">
                <a:solidFill>
                  <a:schemeClr val="accent2">
                    <a:lumMod val="75000"/>
                  </a:schemeClr>
                </a:solidFill>
                <a:latin typeface="Arial" pitchFamily="34" charset="0"/>
              </a:rPr>
              <a:t>6.4. Types of Frontal Systems</a:t>
            </a:r>
          </a:p>
          <a:p>
            <a:pPr marL="457200" indent="-457200"/>
            <a:r>
              <a:rPr lang="en-US" sz="2000" dirty="0">
                <a:solidFill>
                  <a:srgbClr val="FF0000"/>
                </a:solidFill>
                <a:latin typeface="Arial" pitchFamily="34" charset="0"/>
              </a:rPr>
              <a:t>	6.5. Middle- and Upper-Level Fronts</a:t>
            </a:r>
          </a:p>
        </p:txBody>
      </p:sp>
      <p:sp>
        <p:nvSpPr>
          <p:cNvPr id="593923" name="Text Box 3"/>
          <p:cNvSpPr txBox="1">
            <a:spLocks noChangeArrowheads="1"/>
          </p:cNvSpPr>
          <p:nvPr/>
        </p:nvSpPr>
        <p:spPr bwMode="auto">
          <a:xfrm>
            <a:off x="2667000" y="93663"/>
            <a:ext cx="4343400" cy="515937"/>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a:solidFill>
                  <a:srgbClr val="000000"/>
                </a:solidFill>
                <a:latin typeface="Arial" pitchFamily="34" charset="0"/>
              </a:rPr>
              <a:t>MEA 443 Course Outline</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a:solidFill>
                  <a:schemeClr val="bg2"/>
                </a:solidFill>
              </a:rPr>
              <a:t>Fronts:  Objectives</a:t>
            </a:r>
          </a:p>
        </p:txBody>
      </p:sp>
      <p:sp>
        <p:nvSpPr>
          <p:cNvPr id="58371" name="Text Box 3"/>
          <p:cNvSpPr txBox="1">
            <a:spLocks noChangeArrowheads="1"/>
          </p:cNvSpPr>
          <p:nvPr/>
        </p:nvSpPr>
        <p:spPr bwMode="auto">
          <a:xfrm>
            <a:off x="533400" y="990600"/>
            <a:ext cx="8077200" cy="3538538"/>
          </a:xfrm>
          <a:prstGeom prst="rect">
            <a:avLst/>
          </a:prstGeom>
          <a:noFill/>
          <a:ln w="12700">
            <a:noFill/>
            <a:miter lim="800000"/>
            <a:headEnd/>
            <a:tailEnd/>
          </a:ln>
        </p:spPr>
        <p:txBody>
          <a:bodyPr>
            <a:spAutoFit/>
          </a:bodyPr>
          <a:lstStyle/>
          <a:p>
            <a:pPr marL="231775" indent="-231775"/>
            <a:r>
              <a:rPr lang="en-US">
                <a:solidFill>
                  <a:srgbClr val="000000"/>
                </a:solidFill>
                <a:latin typeface="Arial" pitchFamily="34" charset="0"/>
              </a:rPr>
              <a:t>The objectives of this section are to:</a:t>
            </a:r>
          </a:p>
          <a:p>
            <a:pPr marL="231775" indent="-231775"/>
            <a:endParaRPr lang="en-US" sz="18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the basic properties and importance of fronts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 physical understanding of mechanisms of frontogenesis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Examine frontal structures, understand mechanisms responsible </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Review mechanism of upper-level frontogenesis &amp; tropopause folds</a:t>
            </a:r>
          </a:p>
          <a:p>
            <a:pPr marL="231775" indent="-231775">
              <a:buFont typeface="Symbol" pitchFamily="18" charset="2"/>
              <a:buChar char="·"/>
            </a:pPr>
            <a:endParaRPr lang="en-US" sz="1600">
              <a:solidFill>
                <a:srgbClr val="000000"/>
              </a:solidFill>
              <a:latin typeface="Arial" pitchFamily="34" charset="0"/>
              <a:sym typeface="Symbol" pitchFamily="18" charset="2"/>
            </a:endParaRPr>
          </a:p>
          <a:p>
            <a:pPr marL="231775" indent="-231775">
              <a:buFont typeface="Symbol" pitchFamily="18" charset="2"/>
              <a:buChar char="·"/>
            </a:pPr>
            <a:r>
              <a:rPr lang="en-US" sz="2000">
                <a:solidFill>
                  <a:srgbClr val="000000"/>
                </a:solidFill>
                <a:latin typeface="Arial" pitchFamily="34" charset="0"/>
              </a:rPr>
              <a:t>Develop/improve ability to predict frontal weather</a:t>
            </a:r>
          </a:p>
          <a:p>
            <a:pPr marL="231775" indent="-231775">
              <a:buFont typeface="Symbol" pitchFamily="18" charset="2"/>
              <a:buChar char="·"/>
            </a:pPr>
            <a:endParaRPr lang="en-US" sz="2000">
              <a:solidFill>
                <a:srgbClr val="000000"/>
              </a:solidFill>
              <a:latin typeface="Arial" pitchFamily="34" charset="0"/>
            </a:endParaRPr>
          </a:p>
        </p:txBody>
      </p:sp>
      <p:sp>
        <p:nvSpPr>
          <p:cNvPr id="58372" name="Rectangle 4"/>
          <p:cNvSpPr>
            <a:spLocks noChangeArrowheads="1"/>
          </p:cNvSpPr>
          <p:nvPr/>
        </p:nvSpPr>
        <p:spPr bwMode="auto">
          <a:xfrm>
            <a:off x="381000" y="3124200"/>
            <a:ext cx="8153400" cy="685800"/>
          </a:xfrm>
          <a:prstGeom prst="rect">
            <a:avLst/>
          </a:prstGeom>
          <a:noFill/>
          <a:ln w="38100" algn="ctr">
            <a:solidFill>
              <a:schemeClr val="accent1"/>
            </a:solidFill>
            <a:miter lim="800000"/>
            <a:headEnd/>
            <a:tailEnd/>
          </a:ln>
          <a:effectLst/>
        </p:spPr>
        <p:txBody>
          <a:bodyPr wrap="none" lIns="90488" tIns="44450" rIns="90488" bIns="44450" anchor="ctr"/>
          <a:lstStyle/>
          <a:p>
            <a:endParaRPr lang="en-US">
              <a:solidFill>
                <a:srgbClr val="000000"/>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D:\D_Drive\papers_ip\Synoptic_book_ppt\MSM_JPEGs2\Chapter 6\fig6_33.jpg"/>
          <p:cNvPicPr>
            <a:picLocks noChangeAspect="1" noChangeArrowheads="1"/>
          </p:cNvPicPr>
          <p:nvPr/>
        </p:nvPicPr>
        <p:blipFill>
          <a:blip r:embed="rId3" cstate="print"/>
          <a:srcRect/>
          <a:stretch>
            <a:fillRect/>
          </a:stretch>
        </p:blipFill>
        <p:spPr bwMode="auto">
          <a:xfrm>
            <a:off x="1544638" y="1371600"/>
            <a:ext cx="6291262" cy="36576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(Shapiro, 1981)</a:t>
            </a:r>
            <a:endParaRPr lang="en-US" sz="3600" dirty="0">
              <a:solidFill>
                <a:schemeClr val="bg2"/>
              </a:solidFill>
            </a:endParaRPr>
          </a:p>
        </p:txBody>
      </p:sp>
      <p:sp>
        <p:nvSpPr>
          <p:cNvPr id="4" name="TextBox 3"/>
          <p:cNvSpPr txBox="1"/>
          <p:nvPr/>
        </p:nvSpPr>
        <p:spPr>
          <a:xfrm>
            <a:off x="1295400" y="4953000"/>
            <a:ext cx="6858000" cy="707886"/>
          </a:xfrm>
          <a:prstGeom prst="rect">
            <a:avLst/>
          </a:prstGeom>
          <a:noFill/>
        </p:spPr>
        <p:txBody>
          <a:bodyPr wrap="square" rtlCol="0">
            <a:spAutoFit/>
          </a:bodyPr>
          <a:lstStyle/>
          <a:p>
            <a:r>
              <a:rPr lang="en-US" sz="2000" dirty="0">
                <a:solidFill>
                  <a:schemeClr val="bg2"/>
                </a:solidFill>
                <a:latin typeface="+mn-lt"/>
              </a:rPr>
              <a:t>Left: </a:t>
            </a:r>
            <a:r>
              <a:rPr lang="en-US" sz="2000" dirty="0" err="1">
                <a:solidFill>
                  <a:schemeClr val="bg2"/>
                </a:solidFill>
                <a:latin typeface="+mn-lt"/>
              </a:rPr>
              <a:t>isentropes</a:t>
            </a:r>
            <a:r>
              <a:rPr lang="en-US" sz="2000" dirty="0">
                <a:solidFill>
                  <a:schemeClr val="bg2"/>
                </a:solidFill>
                <a:latin typeface="+mn-lt"/>
              </a:rPr>
              <a:t> (solid), </a:t>
            </a:r>
            <a:r>
              <a:rPr lang="en-US" sz="2000" dirty="0" err="1">
                <a:solidFill>
                  <a:schemeClr val="bg2"/>
                </a:solidFill>
                <a:latin typeface="+mn-lt"/>
              </a:rPr>
              <a:t>isotachs</a:t>
            </a:r>
            <a:r>
              <a:rPr lang="en-US" sz="2000" dirty="0">
                <a:solidFill>
                  <a:schemeClr val="bg2"/>
                </a:solidFill>
                <a:latin typeface="+mn-lt"/>
              </a:rPr>
              <a:t> (dashed, m/s).  Right:  Potential </a:t>
            </a:r>
            <a:r>
              <a:rPr lang="en-US" sz="2000" dirty="0" err="1">
                <a:solidFill>
                  <a:schemeClr val="bg2"/>
                </a:solidFill>
                <a:latin typeface="+mn-lt"/>
              </a:rPr>
              <a:t>vorticity</a:t>
            </a:r>
            <a:r>
              <a:rPr lang="en-US" sz="2000" dirty="0">
                <a:solidFill>
                  <a:schemeClr val="bg2"/>
                </a:solidFill>
                <a:latin typeface="+mn-lt"/>
              </a:rPr>
              <a:t> (solid)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D:\D_Drive\papers_ip\Synoptic_book_ppt\MSM_JPEGs2\Chapter 6\fig6_34.jpg"/>
          <p:cNvPicPr>
            <a:picLocks noChangeAspect="1" noChangeArrowheads="1"/>
          </p:cNvPicPr>
          <p:nvPr/>
        </p:nvPicPr>
        <p:blipFill>
          <a:blip r:embed="rId3" cstate="print"/>
          <a:srcRect/>
          <a:stretch>
            <a:fillRect/>
          </a:stretch>
        </p:blipFill>
        <p:spPr bwMode="auto">
          <a:xfrm>
            <a:off x="1541463" y="2119313"/>
            <a:ext cx="6975475" cy="3543300"/>
          </a:xfrm>
          <a:prstGeom prst="rect">
            <a:avLst/>
          </a:prstGeom>
          <a:noFill/>
        </p:spPr>
      </p:pic>
      <p:sp>
        <p:nvSpPr>
          <p:cNvPr id="3"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Modeling Results:  Upper Front</a:t>
            </a:r>
            <a:br>
              <a:rPr lang="en-US" sz="3600" dirty="0">
                <a:solidFill>
                  <a:schemeClr val="bg2"/>
                </a:solidFill>
              </a:rPr>
            </a:br>
            <a:r>
              <a:rPr lang="en-US" sz="2000" dirty="0">
                <a:solidFill>
                  <a:schemeClr val="bg2"/>
                </a:solidFill>
              </a:rPr>
              <a:t>(Keyser et al. 1986)</a:t>
            </a:r>
            <a:endParaRPr lang="en-US" sz="3600" dirty="0">
              <a:solidFill>
                <a:schemeClr val="bg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descr="D:\D_Drive\papers_ip\Synoptic_book_ppt\MSM_JPEGs2\Chapter 6\fig6_35a.jpg"/>
          <p:cNvPicPr>
            <a:picLocks noChangeAspect="1" noChangeArrowheads="1"/>
          </p:cNvPicPr>
          <p:nvPr/>
        </p:nvPicPr>
        <p:blipFill>
          <a:blip r:embed="rId3" cstate="print"/>
          <a:srcRect/>
          <a:stretch>
            <a:fillRect/>
          </a:stretch>
        </p:blipFill>
        <p:spPr bwMode="auto">
          <a:xfrm>
            <a:off x="0" y="1524000"/>
            <a:ext cx="4572000" cy="3366825"/>
          </a:xfrm>
          <a:prstGeom prst="rect">
            <a:avLst/>
          </a:prstGeom>
          <a:noFill/>
        </p:spPr>
      </p:pic>
      <p:pic>
        <p:nvPicPr>
          <p:cNvPr id="291843" name="Picture 3" descr="D:\D_Drive\papers_ip\Synoptic_book_ppt\MSM_JPEGs2\Chapter 6\fig6_35b.jpg"/>
          <p:cNvPicPr>
            <a:picLocks noChangeAspect="1" noChangeArrowheads="1"/>
          </p:cNvPicPr>
          <p:nvPr/>
        </p:nvPicPr>
        <p:blipFill>
          <a:blip r:embed="rId4" cstate="print"/>
          <a:srcRect/>
          <a:stretch>
            <a:fillRect/>
          </a:stretch>
        </p:blipFill>
        <p:spPr bwMode="auto">
          <a:xfrm>
            <a:off x="4572000" y="1828800"/>
            <a:ext cx="4572000" cy="3244244"/>
          </a:xfrm>
          <a:prstGeom prst="rect">
            <a:avLst/>
          </a:prstGeom>
          <a:noFill/>
        </p:spPr>
      </p:pic>
      <p:sp>
        <p:nvSpPr>
          <p:cNvPr id="4" name="Rectangle 3"/>
          <p:cNvSpPr>
            <a:spLocks noGrp="1" noChangeArrowheads="1"/>
          </p:cNvSpPr>
          <p:nvPr>
            <p:ph type="title"/>
          </p:nvPr>
        </p:nvSpPr>
        <p:spPr>
          <a:xfrm>
            <a:off x="762000" y="304800"/>
            <a:ext cx="7772400" cy="838200"/>
          </a:xfrm>
          <a:solidFill>
            <a:schemeClr val="tx1"/>
          </a:solidFill>
          <a:ln/>
        </p:spPr>
        <p:txBody>
          <a:bodyPr/>
          <a:lstStyle/>
          <a:p>
            <a:r>
              <a:rPr lang="en-US" sz="3600" dirty="0">
                <a:solidFill>
                  <a:schemeClr val="bg2"/>
                </a:solidFill>
              </a:rPr>
              <a:t>Observational Analysis:  Upper Front</a:t>
            </a:r>
            <a:br>
              <a:rPr lang="en-US" sz="3600" dirty="0">
                <a:solidFill>
                  <a:schemeClr val="bg2"/>
                </a:solidFill>
              </a:rPr>
            </a:br>
            <a:r>
              <a:rPr lang="en-US" sz="2000" dirty="0">
                <a:solidFill>
                  <a:schemeClr val="bg2"/>
                </a:solidFill>
              </a:rPr>
              <a:t>(</a:t>
            </a:r>
            <a:r>
              <a:rPr lang="en-US" sz="2000" dirty="0" err="1">
                <a:solidFill>
                  <a:schemeClr val="bg2"/>
                </a:solidFill>
              </a:rPr>
              <a:t>Lackmann</a:t>
            </a:r>
            <a:r>
              <a:rPr lang="en-US" sz="2000" dirty="0">
                <a:solidFill>
                  <a:schemeClr val="bg2"/>
                </a:solidFill>
              </a:rPr>
              <a:t> et al. 1997)</a:t>
            </a:r>
            <a:endParaRPr lang="en-US" sz="3600" dirty="0">
              <a:solidFill>
                <a:schemeClr val="bg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descr="D:\D_Drive\papers_ip\Synoptic_book_ppt\MSM_JPEGs2\Chapter 6\fig6_36.jpg"/>
          <p:cNvPicPr>
            <a:picLocks noChangeAspect="1" noChangeArrowheads="1"/>
          </p:cNvPicPr>
          <p:nvPr/>
        </p:nvPicPr>
        <p:blipFill>
          <a:blip r:embed="rId3" cstate="print"/>
          <a:srcRect/>
          <a:stretch>
            <a:fillRect/>
          </a:stretch>
        </p:blipFill>
        <p:spPr bwMode="auto">
          <a:xfrm>
            <a:off x="533400" y="533400"/>
            <a:ext cx="7772400" cy="5486400"/>
          </a:xfrm>
          <a:prstGeom prst="rect">
            <a:avLst/>
          </a:prstGeom>
          <a:noFill/>
        </p:spPr>
      </p:pic>
      <p:sp>
        <p:nvSpPr>
          <p:cNvPr id="3" name="Rectangle 3"/>
          <p:cNvSpPr>
            <a:spLocks noGrp="1" noChangeArrowheads="1"/>
          </p:cNvSpPr>
          <p:nvPr>
            <p:ph type="title"/>
          </p:nvPr>
        </p:nvSpPr>
        <p:spPr>
          <a:xfrm>
            <a:off x="762000" y="228600"/>
            <a:ext cx="7772400" cy="838200"/>
          </a:xfrm>
          <a:solidFill>
            <a:schemeClr val="tx1"/>
          </a:solidFill>
          <a:ln/>
        </p:spPr>
        <p:txBody>
          <a:bodyPr/>
          <a:lstStyle/>
          <a:p>
            <a:r>
              <a:rPr lang="en-US" sz="2800" dirty="0">
                <a:solidFill>
                  <a:schemeClr val="bg2"/>
                </a:solidFill>
              </a:rPr>
              <a:t>Upper Front (18 UTC 25 Aug 2004)</a:t>
            </a:r>
            <a:br>
              <a:rPr lang="en-US" sz="2800" dirty="0">
                <a:solidFill>
                  <a:schemeClr val="bg2"/>
                </a:solidFill>
              </a:rPr>
            </a:br>
            <a:r>
              <a:rPr lang="en-US" sz="2800" dirty="0">
                <a:solidFill>
                  <a:schemeClr val="bg2"/>
                </a:solidFill>
              </a:rPr>
              <a:t>PV (shaded), </a:t>
            </a:r>
            <a:r>
              <a:rPr lang="en-US" sz="2800" dirty="0" err="1">
                <a:solidFill>
                  <a:schemeClr val="bg2"/>
                </a:solidFill>
              </a:rPr>
              <a:t>isentropes</a:t>
            </a:r>
            <a:r>
              <a:rPr lang="en-US" sz="2800" dirty="0">
                <a:solidFill>
                  <a:schemeClr val="bg2"/>
                </a:solidFill>
              </a:rPr>
              <a:t> (black), </a:t>
            </a:r>
            <a:r>
              <a:rPr lang="en-US" sz="2800" dirty="0" err="1">
                <a:solidFill>
                  <a:schemeClr val="bg2"/>
                </a:solidFill>
              </a:rPr>
              <a:t>isotachs</a:t>
            </a:r>
            <a:r>
              <a:rPr lang="en-US" sz="2800" dirty="0">
                <a:solidFill>
                  <a:schemeClr val="bg2"/>
                </a:solidFill>
              </a:rPr>
              <a:t> (red)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1981200"/>
          </a:xfrm>
          <a:prstGeom prst="rect">
            <a:avLst/>
          </a:prstGeom>
          <a:noFill/>
          <a:ln w="12700">
            <a:noFill/>
            <a:miter lim="800000"/>
            <a:headEnd/>
            <a:tailEnd/>
          </a:ln>
        </p:spPr>
        <p:txBody>
          <a:bodyPr>
            <a:spAutoFit/>
          </a:bodyPr>
          <a:lstStyle/>
          <a:p>
            <a:pPr marL="457200" indent="-457200"/>
            <a:r>
              <a:rPr lang="en-US" dirty="0">
                <a:solidFill>
                  <a:srgbClr val="000000"/>
                </a:solidFill>
                <a:latin typeface="Arial" pitchFamily="34" charset="0"/>
              </a:rPr>
              <a:t>6. Fronts </a:t>
            </a:r>
          </a:p>
          <a:p>
            <a:pPr marL="457200" indent="-457200"/>
            <a:r>
              <a:rPr lang="en-US" sz="2000" dirty="0">
                <a:solidFill>
                  <a:srgbClr val="000000"/>
                </a:solidFill>
                <a:latin typeface="Arial" pitchFamily="34" charset="0"/>
              </a:rPr>
              <a:t>	</a:t>
            </a:r>
            <a:r>
              <a:rPr lang="en-US" sz="2000" dirty="0">
                <a:solidFill>
                  <a:srgbClr val="0066CC"/>
                </a:solidFill>
                <a:latin typeface="Arial" pitchFamily="34" charset="0"/>
              </a:rPr>
              <a:t>6.1. What is a Front?</a:t>
            </a:r>
          </a:p>
          <a:p>
            <a:pPr marL="457200" indent="-457200"/>
            <a:r>
              <a:rPr lang="en-US" sz="2000" dirty="0">
                <a:solidFill>
                  <a:srgbClr val="000000"/>
                </a:solidFill>
                <a:latin typeface="Arial" pitchFamily="34" charset="0"/>
              </a:rPr>
              <a:t>	</a:t>
            </a:r>
            <a:r>
              <a:rPr lang="en-US" sz="2000" dirty="0">
                <a:solidFill>
                  <a:srgbClr val="FF0000"/>
                </a:solidFill>
                <a:latin typeface="Arial" pitchFamily="34" charset="0"/>
              </a:rPr>
              <a:t>6.2. Kinematic </a:t>
            </a:r>
            <a:r>
              <a:rPr lang="en-US" sz="2000" dirty="0" err="1">
                <a:solidFill>
                  <a:srgbClr val="FF0000"/>
                </a:solidFill>
                <a:latin typeface="Arial" pitchFamily="34" charset="0"/>
              </a:rPr>
              <a:t>Frontogenesis</a:t>
            </a:r>
            <a:endParaRPr lang="en-US" sz="2000" dirty="0">
              <a:solidFill>
                <a:srgbClr val="FF0000"/>
              </a:solidFill>
              <a:latin typeface="Arial" pitchFamily="34" charset="0"/>
            </a:endParaRPr>
          </a:p>
          <a:p>
            <a:pPr marL="457200" indent="-457200"/>
            <a:r>
              <a:rPr lang="en-US" sz="2000" dirty="0">
                <a:solidFill>
                  <a:srgbClr val="000000"/>
                </a:solidFill>
                <a:latin typeface="Arial" pitchFamily="34" charset="0"/>
              </a:rPr>
              <a:t>	6.3. Dynamic </a:t>
            </a:r>
            <a:r>
              <a:rPr lang="en-US" sz="2000" dirty="0" err="1">
                <a:solidFill>
                  <a:srgbClr val="000000"/>
                </a:solidFill>
                <a:latin typeface="Arial" pitchFamily="34" charset="0"/>
              </a:rPr>
              <a:t>Frontogenesis</a:t>
            </a:r>
            <a:endParaRPr lang="en-US" sz="2000" dirty="0">
              <a:solidFill>
                <a:srgbClr val="000000"/>
              </a:solidFill>
              <a:latin typeface="Arial" pitchFamily="34" charset="0"/>
            </a:endParaRPr>
          </a:p>
          <a:p>
            <a:pPr marL="457200" indent="-457200"/>
            <a:r>
              <a:rPr lang="en-US" sz="2000" dirty="0">
                <a:solidFill>
                  <a:srgbClr val="000000"/>
                </a:solidFill>
                <a:latin typeface="Arial" pitchFamily="34" charset="0"/>
              </a:rPr>
              <a:t>	6.4. Types of Frontal Systems</a:t>
            </a:r>
          </a:p>
          <a:p>
            <a:pPr marL="457200" indent="-457200"/>
            <a:r>
              <a:rPr lang="en-US" sz="2000" dirty="0">
                <a:solidFill>
                  <a:srgbClr val="000000"/>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rgbClr val="000000"/>
                </a:solidFill>
                <a:latin typeface="Arial" pitchFamily="34" charset="0"/>
              </a:rPr>
              <a:t>Section Outline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228600" y="2057400"/>
            <a:ext cx="8610600" cy="3539430"/>
          </a:xfrm>
          <a:prstGeom prst="rect">
            <a:avLst/>
          </a:prstGeom>
          <a:noFill/>
          <a:ln w="12700">
            <a:noFill/>
            <a:miter lim="800000"/>
            <a:headEnd/>
            <a:tailEnd/>
          </a:ln>
          <a:effectLst/>
        </p:spPr>
        <p:txBody>
          <a:bodyPr>
            <a:spAutoFit/>
          </a:bodyPr>
          <a:lstStyle/>
          <a:p>
            <a:pPr marL="347663" indent="-347663"/>
            <a:r>
              <a:rPr lang="en-US" sz="2800" dirty="0" err="1">
                <a:solidFill>
                  <a:srgbClr val="000000"/>
                </a:solidFill>
                <a:latin typeface="Arial" pitchFamily="34" charset="0"/>
              </a:rPr>
              <a:t>Frontogenesis</a:t>
            </a:r>
            <a:r>
              <a:rPr lang="en-US" sz="2800" dirty="0">
                <a:solidFill>
                  <a:srgbClr val="000000"/>
                </a:solidFill>
                <a:latin typeface="Arial" pitchFamily="34" charset="0"/>
              </a:rPr>
              <a:t> is simple:</a:t>
            </a:r>
          </a:p>
          <a:p>
            <a:pPr marL="347663" indent="-347663"/>
            <a:endParaRPr lang="en-US" sz="2800" b="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make the </a:t>
            </a:r>
            <a:r>
              <a:rPr lang="en-US" sz="2800" b="1" dirty="0">
                <a:solidFill>
                  <a:srgbClr val="FF0000"/>
                </a:solidFill>
                <a:latin typeface="Arial" pitchFamily="34" charset="0"/>
              </a:rPr>
              <a:t>warm air warmer </a:t>
            </a:r>
            <a:r>
              <a:rPr lang="en-US" sz="2800" b="1" dirty="0">
                <a:solidFill>
                  <a:srgbClr val="000000"/>
                </a:solidFill>
                <a:latin typeface="Arial" pitchFamily="34" charset="0"/>
              </a:rPr>
              <a:t>and/or the </a:t>
            </a:r>
            <a:r>
              <a:rPr lang="en-US" sz="2800" b="1" dirty="0">
                <a:solidFill>
                  <a:srgbClr val="0070C0"/>
                </a:solidFill>
                <a:latin typeface="Arial" pitchFamily="34" charset="0"/>
              </a:rPr>
              <a:t>cold air colder </a:t>
            </a:r>
            <a:r>
              <a:rPr lang="en-US" sz="2800" b="1" dirty="0">
                <a:solidFill>
                  <a:srgbClr val="000000"/>
                </a:solidFill>
                <a:latin typeface="Arial" pitchFamily="34" charset="0"/>
              </a:rPr>
              <a:t>are </a:t>
            </a:r>
            <a:r>
              <a:rPr lang="en-US" sz="2800" b="1" i="1" dirty="0" err="1">
                <a:solidFill>
                  <a:srgbClr val="000000"/>
                </a:solidFill>
                <a:latin typeface="Arial" pitchFamily="34" charset="0"/>
              </a:rPr>
              <a:t>frontogenetical</a:t>
            </a:r>
            <a:endParaRPr lang="en-US" sz="2800" b="1" i="1" dirty="0">
              <a:solidFill>
                <a:srgbClr val="000000"/>
              </a:solidFill>
              <a:latin typeface="Arial" pitchFamily="34" charset="0"/>
            </a:endParaRPr>
          </a:p>
          <a:p>
            <a:pPr marL="347663" indent="-347663"/>
            <a:endParaRPr lang="en-US" sz="2800" b="1" dirty="0">
              <a:solidFill>
                <a:srgbClr val="000000"/>
              </a:solidFill>
              <a:latin typeface="Arial" pitchFamily="34" charset="0"/>
            </a:endParaRPr>
          </a:p>
          <a:p>
            <a:pPr marL="347663" indent="-347663"/>
            <a:r>
              <a:rPr lang="en-US" sz="2800" b="1" dirty="0">
                <a:solidFill>
                  <a:srgbClr val="000000"/>
                </a:solidFill>
                <a:latin typeface="Arial" pitchFamily="34" charset="0"/>
              </a:rPr>
              <a:t>Processes that cool the warm air or warm the cool air are </a:t>
            </a:r>
            <a:r>
              <a:rPr lang="en-US" sz="2800" b="1" i="1" dirty="0" err="1">
                <a:solidFill>
                  <a:srgbClr val="000000"/>
                </a:solidFill>
                <a:latin typeface="Arial" pitchFamily="34" charset="0"/>
              </a:rPr>
              <a:t>frontolytic</a:t>
            </a:r>
            <a:endParaRPr lang="en-US" sz="2800" b="1" dirty="0">
              <a:solidFill>
                <a:srgbClr val="000000"/>
              </a:solidFill>
              <a:latin typeface="Arial" pitchFamily="34" charset="0"/>
            </a:endParaRPr>
          </a:p>
        </p:txBody>
      </p:sp>
      <p:sp>
        <p:nvSpPr>
          <p:cNvPr id="345091" name="Rectangle 3"/>
          <p:cNvSpPr>
            <a:spLocks noChangeArrowheads="1"/>
          </p:cNvSpPr>
          <p:nvPr/>
        </p:nvSpPr>
        <p:spPr bwMode="auto">
          <a:xfrm>
            <a:off x="609600" y="152400"/>
            <a:ext cx="7772400" cy="5334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Mechanisms of Frontogenesis</a:t>
            </a:r>
          </a:p>
        </p:txBody>
      </p:sp>
      <p:graphicFrame>
        <p:nvGraphicFramePr>
          <p:cNvPr id="4" name="Object 5">
            <a:extLst>
              <a:ext uri="{FF2B5EF4-FFF2-40B4-BE49-F238E27FC236}">
                <a16:creationId xmlns:a16="http://schemas.microsoft.com/office/drawing/2014/main" id="{3E699E8E-1304-9242-8EC4-E419B79D0035}"/>
              </a:ext>
            </a:extLst>
          </p:cNvPr>
          <p:cNvGraphicFramePr>
            <a:graphicFrameLocks noChangeAspect="1"/>
          </p:cNvGraphicFramePr>
          <p:nvPr>
            <p:extLst>
              <p:ext uri="{D42A27DB-BD31-4B8C-83A1-F6EECF244321}">
                <p14:modId xmlns:p14="http://schemas.microsoft.com/office/powerpoint/2010/main" val="3031654416"/>
              </p:ext>
            </p:extLst>
          </p:nvPr>
        </p:nvGraphicFramePr>
        <p:xfrm>
          <a:off x="4876800" y="1905000"/>
          <a:ext cx="1416050" cy="982663"/>
        </p:xfrm>
        <a:graphic>
          <a:graphicData uri="http://schemas.openxmlformats.org/presentationml/2006/ole">
            <mc:AlternateContent xmlns:mc="http://schemas.openxmlformats.org/markup-compatibility/2006">
              <mc:Choice xmlns:v="urn:schemas-microsoft-com:vml" Requires="v">
                <p:oleObj spid="_x0000_s687124" name="Equation" r:id="rId4" imgW="710891" imgH="495085" progId="Equation.3">
                  <p:embed/>
                </p:oleObj>
              </mc:Choice>
              <mc:Fallback>
                <p:oleObj name="Equation" r:id="rId4" imgW="710891" imgH="495085" progId="Equation.3">
                  <p:embed/>
                  <p:pic>
                    <p:nvPicPr>
                      <p:cNvPr id="2682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905000"/>
                        <a:ext cx="1416050"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609600" y="152400"/>
            <a:ext cx="7772400" cy="533400"/>
          </a:xfrm>
          <a:prstGeom prst="rect">
            <a:avLst/>
          </a:prstGeom>
          <a:noFill/>
          <a:ln w="12700">
            <a:noFill/>
            <a:miter lim="800000"/>
            <a:headEnd/>
            <a:tailEnd/>
          </a:ln>
          <a:effectLst/>
        </p:spPr>
        <p:txBody>
          <a:bodyPr lIns="90488" tIns="44450" rIns="90488" bIns="44450" anchor="ctr"/>
          <a:lstStyle/>
          <a:p>
            <a:r>
              <a:rPr lang="en-US" sz="2800" dirty="0">
                <a:solidFill>
                  <a:srgbClr val="000000"/>
                </a:solidFill>
                <a:latin typeface="Arial" pitchFamily="34" charset="0"/>
              </a:rPr>
              <a:t>Frontal coordinate: x’ axis along isotherms </a:t>
            </a:r>
          </a:p>
        </p:txBody>
      </p:sp>
      <p:pic>
        <p:nvPicPr>
          <p:cNvPr id="190467" name="Picture 3" descr="pac_frnt_1_vis_slp_wnd_frnt"/>
          <p:cNvPicPr>
            <a:picLocks noChangeAspect="1" noChangeArrowheads="1"/>
          </p:cNvPicPr>
          <p:nvPr/>
        </p:nvPicPr>
        <p:blipFill>
          <a:blip r:embed="rId3" cstate="print"/>
          <a:srcRect/>
          <a:stretch>
            <a:fillRect/>
          </a:stretch>
        </p:blipFill>
        <p:spPr bwMode="auto">
          <a:xfrm>
            <a:off x="0" y="914400"/>
            <a:ext cx="9144000" cy="5305425"/>
          </a:xfrm>
          <a:prstGeom prst="rect">
            <a:avLst/>
          </a:prstGeom>
          <a:noFill/>
        </p:spPr>
      </p:pic>
      <p:sp>
        <p:nvSpPr>
          <p:cNvPr id="190468" name="Line 4"/>
          <p:cNvSpPr>
            <a:spLocks noChangeShapeType="1"/>
          </p:cNvSpPr>
          <p:nvPr/>
        </p:nvSpPr>
        <p:spPr bwMode="auto">
          <a:xfrm flipH="1">
            <a:off x="3810000" y="3657600"/>
            <a:ext cx="838200" cy="228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190469" name="Line 5"/>
          <p:cNvSpPr>
            <a:spLocks noChangeShapeType="1"/>
          </p:cNvSpPr>
          <p:nvPr/>
        </p:nvSpPr>
        <p:spPr bwMode="auto">
          <a:xfrm flipH="1" flipV="1">
            <a:off x="3581400" y="2971800"/>
            <a:ext cx="228600" cy="9144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90470" name="Text Box 6"/>
          <p:cNvSpPr txBox="1">
            <a:spLocks noChangeArrowheads="1"/>
          </p:cNvSpPr>
          <p:nvPr/>
        </p:nvSpPr>
        <p:spPr bwMode="auto">
          <a:xfrm>
            <a:off x="1600200" y="28956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y’ direction</a:t>
            </a:r>
          </a:p>
        </p:txBody>
      </p:sp>
      <p:sp>
        <p:nvSpPr>
          <p:cNvPr id="190471" name="Text Box 7"/>
          <p:cNvSpPr txBox="1">
            <a:spLocks noChangeArrowheads="1"/>
          </p:cNvSpPr>
          <p:nvPr/>
        </p:nvSpPr>
        <p:spPr bwMode="auto">
          <a:xfrm>
            <a:off x="4495800" y="3886200"/>
            <a:ext cx="1828800" cy="469900"/>
          </a:xfrm>
          <a:prstGeom prst="rect">
            <a:avLst/>
          </a:prstGeom>
          <a:solidFill>
            <a:schemeClr val="bg2"/>
          </a:solidFill>
          <a:ln w="12700">
            <a:solidFill>
              <a:schemeClr val="bg2"/>
            </a:solidFill>
            <a:miter lim="800000"/>
            <a:headEnd/>
            <a:tailEnd/>
          </a:ln>
          <a:effectLst/>
        </p:spPr>
        <p:txBody>
          <a:bodyPr>
            <a:spAutoFit/>
          </a:bodyPr>
          <a:lstStyle/>
          <a:p>
            <a:pPr>
              <a:spcBef>
                <a:spcPct val="50000"/>
              </a:spcBef>
            </a:pPr>
            <a:r>
              <a:rPr lang="en-US">
                <a:solidFill>
                  <a:srgbClr val="FFFFFF"/>
                </a:solidFill>
              </a:rPr>
              <a:t>x’ direction</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4674"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4675"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4676"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4677"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4678"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79"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0"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1"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2"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4683"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4"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5"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6"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87" name="Freeform 15"/>
          <p:cNvSpPr>
            <a:spLocks/>
          </p:cNvSpPr>
          <p:nvPr/>
        </p:nvSpPr>
        <p:spPr bwMode="auto">
          <a:xfrm>
            <a:off x="2613025" y="4292600"/>
            <a:ext cx="2830513" cy="2119313"/>
          </a:xfrm>
          <a:custGeom>
            <a:avLst/>
            <a:gdLst/>
            <a:ahLst/>
            <a:cxnLst>
              <a:cxn ang="0">
                <a:pos x="0" y="1335"/>
              </a:cxn>
              <a:cxn ang="0">
                <a:pos x="82" y="1136"/>
              </a:cxn>
              <a:cxn ang="0">
                <a:pos x="210" y="869"/>
              </a:cxn>
              <a:cxn ang="0">
                <a:pos x="365" y="494"/>
              </a:cxn>
              <a:cxn ang="0">
                <a:pos x="493" y="229"/>
              </a:cxn>
              <a:cxn ang="0">
                <a:pos x="594" y="9"/>
              </a:cxn>
              <a:cxn ang="0">
                <a:pos x="850" y="176"/>
              </a:cxn>
              <a:cxn ang="0">
                <a:pos x="1042" y="357"/>
              </a:cxn>
              <a:cxn ang="0">
                <a:pos x="1197" y="549"/>
              </a:cxn>
              <a:cxn ang="0">
                <a:pos x="1307" y="713"/>
              </a:cxn>
              <a:cxn ang="0">
                <a:pos x="1435" y="933"/>
              </a:cxn>
              <a:cxn ang="0">
                <a:pos x="1609" y="1152"/>
              </a:cxn>
              <a:cxn ang="0">
                <a:pos x="1783" y="1253"/>
              </a:cxn>
            </a:cxnLst>
            <a:rect l="0" t="0" r="r" b="b"/>
            <a:pathLst>
              <a:path w="1783" h="1335">
                <a:moveTo>
                  <a:pt x="0" y="1335"/>
                </a:moveTo>
                <a:cubicBezTo>
                  <a:pt x="12" y="1302"/>
                  <a:pt x="47" y="1214"/>
                  <a:pt x="82" y="1136"/>
                </a:cubicBezTo>
                <a:cubicBezTo>
                  <a:pt x="117" y="1058"/>
                  <a:pt x="163" y="976"/>
                  <a:pt x="210" y="869"/>
                </a:cubicBezTo>
                <a:cubicBezTo>
                  <a:pt x="257" y="762"/>
                  <a:pt x="318" y="601"/>
                  <a:pt x="365" y="494"/>
                </a:cubicBezTo>
                <a:cubicBezTo>
                  <a:pt x="412" y="387"/>
                  <a:pt x="455" y="310"/>
                  <a:pt x="493" y="229"/>
                </a:cubicBezTo>
                <a:cubicBezTo>
                  <a:pt x="531" y="148"/>
                  <a:pt x="535" y="18"/>
                  <a:pt x="594" y="9"/>
                </a:cubicBezTo>
                <a:cubicBezTo>
                  <a:pt x="653" y="0"/>
                  <a:pt x="775" y="118"/>
                  <a:pt x="850" y="176"/>
                </a:cubicBezTo>
                <a:cubicBezTo>
                  <a:pt x="925" y="234"/>
                  <a:pt x="984" y="295"/>
                  <a:pt x="1042" y="357"/>
                </a:cubicBezTo>
                <a:cubicBezTo>
                  <a:pt x="1100" y="419"/>
                  <a:pt x="1153" y="490"/>
                  <a:pt x="1197" y="549"/>
                </a:cubicBezTo>
                <a:cubicBezTo>
                  <a:pt x="1241" y="608"/>
                  <a:pt x="1267" y="649"/>
                  <a:pt x="1307" y="713"/>
                </a:cubicBezTo>
                <a:cubicBezTo>
                  <a:pt x="1347" y="777"/>
                  <a:pt x="1385" y="860"/>
                  <a:pt x="1435" y="933"/>
                </a:cubicBezTo>
                <a:cubicBezTo>
                  <a:pt x="1485" y="1006"/>
                  <a:pt x="1551" y="1099"/>
                  <a:pt x="1609" y="1152"/>
                </a:cubicBezTo>
                <a:cubicBezTo>
                  <a:pt x="1667" y="1205"/>
                  <a:pt x="1747" y="1232"/>
                  <a:pt x="1783" y="125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8" name="Freeform 16"/>
          <p:cNvSpPr>
            <a:spLocks/>
          </p:cNvSpPr>
          <p:nvPr/>
        </p:nvSpPr>
        <p:spPr bwMode="auto">
          <a:xfrm>
            <a:off x="2351088" y="3276600"/>
            <a:ext cx="3643312" cy="3149600"/>
          </a:xfrm>
          <a:custGeom>
            <a:avLst/>
            <a:gdLst/>
            <a:ahLst/>
            <a:cxnLst>
              <a:cxn ang="0">
                <a:pos x="0" y="1984"/>
              </a:cxn>
              <a:cxn ang="0">
                <a:pos x="302" y="1317"/>
              </a:cxn>
              <a:cxn ang="0">
                <a:pos x="530" y="832"/>
              </a:cxn>
              <a:cxn ang="0">
                <a:pos x="704" y="448"/>
              </a:cxn>
              <a:cxn ang="0">
                <a:pos x="823" y="137"/>
              </a:cxn>
              <a:cxn ang="0">
                <a:pos x="919" y="96"/>
              </a:cxn>
              <a:cxn ang="0">
                <a:pos x="1280" y="37"/>
              </a:cxn>
              <a:cxn ang="0">
                <a:pos x="1509" y="320"/>
              </a:cxn>
              <a:cxn ang="0">
                <a:pos x="1628" y="485"/>
              </a:cxn>
              <a:cxn ang="0">
                <a:pos x="1746" y="677"/>
              </a:cxn>
              <a:cxn ang="0">
                <a:pos x="1920" y="1042"/>
              </a:cxn>
              <a:cxn ang="0">
                <a:pos x="2076" y="1271"/>
              </a:cxn>
              <a:cxn ang="0">
                <a:pos x="2295" y="1472"/>
              </a:cxn>
            </a:cxnLst>
            <a:rect l="0" t="0" r="r" b="b"/>
            <a:pathLst>
              <a:path w="2295" h="1984">
                <a:moveTo>
                  <a:pt x="0" y="1984"/>
                </a:moveTo>
                <a:cubicBezTo>
                  <a:pt x="50" y="1873"/>
                  <a:pt x="214" y="1509"/>
                  <a:pt x="302" y="1317"/>
                </a:cubicBezTo>
                <a:cubicBezTo>
                  <a:pt x="390" y="1125"/>
                  <a:pt x="463" y="977"/>
                  <a:pt x="530" y="832"/>
                </a:cubicBezTo>
                <a:cubicBezTo>
                  <a:pt x="597" y="687"/>
                  <a:pt x="655" y="564"/>
                  <a:pt x="704" y="448"/>
                </a:cubicBezTo>
                <a:cubicBezTo>
                  <a:pt x="753" y="332"/>
                  <a:pt x="787" y="196"/>
                  <a:pt x="823" y="137"/>
                </a:cubicBezTo>
                <a:cubicBezTo>
                  <a:pt x="859" y="78"/>
                  <a:pt x="843" y="113"/>
                  <a:pt x="919" y="96"/>
                </a:cubicBezTo>
                <a:cubicBezTo>
                  <a:pt x="995" y="79"/>
                  <a:pt x="1182" y="0"/>
                  <a:pt x="1280" y="37"/>
                </a:cubicBezTo>
                <a:cubicBezTo>
                  <a:pt x="1378" y="74"/>
                  <a:pt x="1451" y="245"/>
                  <a:pt x="1509" y="320"/>
                </a:cubicBezTo>
                <a:cubicBezTo>
                  <a:pt x="1567" y="395"/>
                  <a:pt x="1589" y="426"/>
                  <a:pt x="1628" y="485"/>
                </a:cubicBezTo>
                <a:cubicBezTo>
                  <a:pt x="1667" y="544"/>
                  <a:pt x="1697" y="584"/>
                  <a:pt x="1746" y="677"/>
                </a:cubicBezTo>
                <a:cubicBezTo>
                  <a:pt x="1795" y="770"/>
                  <a:pt x="1865" y="943"/>
                  <a:pt x="1920" y="1042"/>
                </a:cubicBezTo>
                <a:cubicBezTo>
                  <a:pt x="1975" y="1141"/>
                  <a:pt x="2014" y="1199"/>
                  <a:pt x="2076" y="1271"/>
                </a:cubicBezTo>
                <a:cubicBezTo>
                  <a:pt x="2138" y="1343"/>
                  <a:pt x="2250" y="1430"/>
                  <a:pt x="2295" y="147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89" name="Freeform 17"/>
          <p:cNvSpPr>
            <a:spLocks/>
          </p:cNvSpPr>
          <p:nvPr/>
        </p:nvSpPr>
        <p:spPr bwMode="auto">
          <a:xfrm>
            <a:off x="550863" y="1933575"/>
            <a:ext cx="5849937" cy="3689350"/>
          </a:xfrm>
          <a:custGeom>
            <a:avLst/>
            <a:gdLst/>
            <a:ahLst/>
            <a:cxnLst>
              <a:cxn ang="0">
                <a:pos x="0" y="2071"/>
              </a:cxn>
              <a:cxn ang="0">
                <a:pos x="576" y="2291"/>
              </a:cxn>
              <a:cxn ang="0">
                <a:pos x="1180" y="2199"/>
              </a:cxn>
              <a:cxn ang="0">
                <a:pos x="1610" y="1541"/>
              </a:cxn>
              <a:cxn ang="0">
                <a:pos x="1866" y="883"/>
              </a:cxn>
              <a:cxn ang="0">
                <a:pos x="1847" y="745"/>
              </a:cxn>
              <a:cxn ang="0">
                <a:pos x="2012" y="535"/>
              </a:cxn>
              <a:cxn ang="0">
                <a:pos x="2432" y="233"/>
              </a:cxn>
              <a:cxn ang="0">
                <a:pos x="2862" y="14"/>
              </a:cxn>
              <a:cxn ang="0">
                <a:pos x="2935" y="151"/>
              </a:cxn>
              <a:cxn ang="0">
                <a:pos x="3027" y="316"/>
              </a:cxn>
              <a:cxn ang="0">
                <a:pos x="3118" y="508"/>
              </a:cxn>
              <a:cxn ang="0">
                <a:pos x="3210" y="681"/>
              </a:cxn>
              <a:cxn ang="0">
                <a:pos x="3219" y="681"/>
              </a:cxn>
              <a:cxn ang="0">
                <a:pos x="3301" y="782"/>
              </a:cxn>
              <a:cxn ang="0">
                <a:pos x="3466" y="910"/>
              </a:cxn>
              <a:cxn ang="0">
                <a:pos x="3685" y="1029"/>
              </a:cxn>
            </a:cxnLst>
            <a:rect l="0" t="0" r="r" b="b"/>
            <a:pathLst>
              <a:path w="3685" h="2324">
                <a:moveTo>
                  <a:pt x="0" y="2071"/>
                </a:moveTo>
                <a:cubicBezTo>
                  <a:pt x="97" y="2108"/>
                  <a:pt x="379" y="2270"/>
                  <a:pt x="576" y="2291"/>
                </a:cubicBezTo>
                <a:cubicBezTo>
                  <a:pt x="773" y="2312"/>
                  <a:pt x="1008" y="2324"/>
                  <a:pt x="1180" y="2199"/>
                </a:cubicBezTo>
                <a:cubicBezTo>
                  <a:pt x="1352" y="2074"/>
                  <a:pt x="1496" y="1760"/>
                  <a:pt x="1610" y="1541"/>
                </a:cubicBezTo>
                <a:cubicBezTo>
                  <a:pt x="1724" y="1322"/>
                  <a:pt x="1827" y="1016"/>
                  <a:pt x="1866" y="883"/>
                </a:cubicBezTo>
                <a:cubicBezTo>
                  <a:pt x="1905" y="750"/>
                  <a:pt x="1823" y="803"/>
                  <a:pt x="1847" y="745"/>
                </a:cubicBezTo>
                <a:cubicBezTo>
                  <a:pt x="1871" y="687"/>
                  <a:pt x="1915" y="620"/>
                  <a:pt x="2012" y="535"/>
                </a:cubicBezTo>
                <a:cubicBezTo>
                  <a:pt x="2109" y="450"/>
                  <a:pt x="2290" y="320"/>
                  <a:pt x="2432" y="233"/>
                </a:cubicBezTo>
                <a:cubicBezTo>
                  <a:pt x="2574" y="146"/>
                  <a:pt x="2778" y="28"/>
                  <a:pt x="2862" y="14"/>
                </a:cubicBezTo>
                <a:cubicBezTo>
                  <a:pt x="2946" y="0"/>
                  <a:pt x="2908" y="101"/>
                  <a:pt x="2935" y="151"/>
                </a:cubicBezTo>
                <a:cubicBezTo>
                  <a:pt x="2962" y="201"/>
                  <a:pt x="2997" y="257"/>
                  <a:pt x="3027" y="316"/>
                </a:cubicBezTo>
                <a:cubicBezTo>
                  <a:pt x="3057" y="375"/>
                  <a:pt x="3087" y="447"/>
                  <a:pt x="3118" y="508"/>
                </a:cubicBezTo>
                <a:cubicBezTo>
                  <a:pt x="3149" y="569"/>
                  <a:pt x="3193" y="652"/>
                  <a:pt x="3210" y="681"/>
                </a:cubicBezTo>
                <a:cubicBezTo>
                  <a:pt x="3227" y="710"/>
                  <a:pt x="3204" y="664"/>
                  <a:pt x="3219" y="681"/>
                </a:cubicBezTo>
                <a:cubicBezTo>
                  <a:pt x="3234" y="698"/>
                  <a:pt x="3260" y="744"/>
                  <a:pt x="3301" y="782"/>
                </a:cubicBezTo>
                <a:cubicBezTo>
                  <a:pt x="3342" y="820"/>
                  <a:pt x="3402" y="869"/>
                  <a:pt x="3466" y="910"/>
                </a:cubicBezTo>
                <a:cubicBezTo>
                  <a:pt x="3530" y="951"/>
                  <a:pt x="3640" y="1004"/>
                  <a:pt x="3685" y="102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0" name="Freeform 18"/>
          <p:cNvSpPr>
            <a:spLocks/>
          </p:cNvSpPr>
          <p:nvPr/>
        </p:nvSpPr>
        <p:spPr bwMode="auto">
          <a:xfrm>
            <a:off x="550863" y="1400175"/>
            <a:ext cx="6908800" cy="3138488"/>
          </a:xfrm>
          <a:custGeom>
            <a:avLst/>
            <a:gdLst/>
            <a:ahLst/>
            <a:cxnLst>
              <a:cxn ang="0">
                <a:pos x="0" y="1703"/>
              </a:cxn>
              <a:cxn ang="0">
                <a:pos x="585" y="1944"/>
              </a:cxn>
              <a:cxn ang="0">
                <a:pos x="1189" y="1852"/>
              </a:cxn>
              <a:cxn ang="0">
                <a:pos x="1619" y="1194"/>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1977">
                <a:moveTo>
                  <a:pt x="0" y="1703"/>
                </a:moveTo>
                <a:cubicBezTo>
                  <a:pt x="96" y="1743"/>
                  <a:pt x="387" y="1919"/>
                  <a:pt x="585" y="1944"/>
                </a:cubicBezTo>
                <a:cubicBezTo>
                  <a:pt x="783" y="1969"/>
                  <a:pt x="1017" y="1977"/>
                  <a:pt x="1189" y="1852"/>
                </a:cubicBezTo>
                <a:cubicBezTo>
                  <a:pt x="1361" y="1727"/>
                  <a:pt x="1476" y="1382"/>
                  <a:pt x="1619" y="1194"/>
                </a:cubicBezTo>
                <a:cubicBezTo>
                  <a:pt x="1762" y="1006"/>
                  <a:pt x="1931" y="835"/>
                  <a:pt x="2048" y="725"/>
                </a:cubicBezTo>
                <a:cubicBezTo>
                  <a:pt x="2165" y="61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1" name="Freeform 19"/>
          <p:cNvSpPr>
            <a:spLocks/>
          </p:cNvSpPr>
          <p:nvPr/>
        </p:nvSpPr>
        <p:spPr bwMode="auto">
          <a:xfrm>
            <a:off x="682625" y="954088"/>
            <a:ext cx="4254500" cy="2446337"/>
          </a:xfrm>
          <a:custGeom>
            <a:avLst/>
            <a:gdLst/>
            <a:ahLst/>
            <a:cxnLst>
              <a:cxn ang="0">
                <a:pos x="0" y="1262"/>
              </a:cxn>
              <a:cxn ang="0">
                <a:pos x="598" y="1514"/>
              </a:cxn>
              <a:cxn ang="0">
                <a:pos x="1202" y="1422"/>
              </a:cxn>
              <a:cxn ang="0">
                <a:pos x="1837" y="960"/>
              </a:cxn>
              <a:cxn ang="0">
                <a:pos x="2560" y="503"/>
              </a:cxn>
              <a:cxn ang="0">
                <a:pos x="2560" y="210"/>
              </a:cxn>
              <a:cxn ang="0">
                <a:pos x="2496" y="0"/>
              </a:cxn>
            </a:cxnLst>
            <a:rect l="0" t="0" r="r" b="b"/>
            <a:pathLst>
              <a:path w="2680" h="1541">
                <a:moveTo>
                  <a:pt x="0" y="1262"/>
                </a:moveTo>
                <a:cubicBezTo>
                  <a:pt x="101" y="1304"/>
                  <a:pt x="398" y="1487"/>
                  <a:pt x="598" y="1514"/>
                </a:cubicBezTo>
                <a:cubicBezTo>
                  <a:pt x="798" y="1541"/>
                  <a:pt x="996" y="1514"/>
                  <a:pt x="1202" y="1422"/>
                </a:cubicBezTo>
                <a:cubicBezTo>
                  <a:pt x="1408" y="1330"/>
                  <a:pt x="1611" y="1113"/>
                  <a:pt x="1837" y="960"/>
                </a:cubicBezTo>
                <a:cubicBezTo>
                  <a:pt x="2063" y="807"/>
                  <a:pt x="2440" y="628"/>
                  <a:pt x="2560" y="503"/>
                </a:cubicBezTo>
                <a:cubicBezTo>
                  <a:pt x="2680" y="378"/>
                  <a:pt x="2571" y="294"/>
                  <a:pt x="2560" y="210"/>
                </a:cubicBezTo>
                <a:cubicBezTo>
                  <a:pt x="2549" y="126"/>
                  <a:pt x="2509" y="44"/>
                  <a:pt x="249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692"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693"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4"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5"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6"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7"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4698"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699"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0"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1"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4702"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4703" name="Text Box 31"/>
          <p:cNvSpPr txBox="1">
            <a:spLocks noChangeArrowheads="1"/>
          </p:cNvSpPr>
          <p:nvPr/>
        </p:nvSpPr>
        <p:spPr bwMode="auto">
          <a:xfrm>
            <a:off x="3048000" y="59436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4704" name="Text Box 32"/>
          <p:cNvSpPr txBox="1">
            <a:spLocks noChangeArrowheads="1"/>
          </p:cNvSpPr>
          <p:nvPr/>
        </p:nvSpPr>
        <p:spPr bwMode="auto">
          <a:xfrm>
            <a:off x="6477000" y="3429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4705" name="Text Box 33"/>
          <p:cNvSpPr txBox="1">
            <a:spLocks noChangeArrowheads="1"/>
          </p:cNvSpPr>
          <p:nvPr/>
        </p:nvSpPr>
        <p:spPr bwMode="auto">
          <a:xfrm>
            <a:off x="5943600" y="5500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4706" name="Text Box 34"/>
          <p:cNvSpPr txBox="1">
            <a:spLocks noChangeArrowheads="1"/>
          </p:cNvSpPr>
          <p:nvPr/>
        </p:nvSpPr>
        <p:spPr bwMode="auto">
          <a:xfrm>
            <a:off x="5486400" y="6110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4707"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4708"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09" name="Text Box 37"/>
          <p:cNvSpPr txBox="1">
            <a:spLocks noChangeArrowheads="1"/>
          </p:cNvSpPr>
          <p:nvPr/>
        </p:nvSpPr>
        <p:spPr bwMode="auto">
          <a:xfrm>
            <a:off x="76200" y="26050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4710" name="Text Box 38"/>
          <p:cNvSpPr txBox="1">
            <a:spLocks noChangeArrowheads="1"/>
          </p:cNvSpPr>
          <p:nvPr/>
        </p:nvSpPr>
        <p:spPr bwMode="auto">
          <a:xfrm>
            <a:off x="0" y="3657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4711" name="Text Box 39"/>
          <p:cNvSpPr txBox="1">
            <a:spLocks noChangeArrowheads="1"/>
          </p:cNvSpPr>
          <p:nvPr/>
        </p:nvSpPr>
        <p:spPr bwMode="auto">
          <a:xfrm>
            <a:off x="0" y="4800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4712"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4713"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4714" name="Freeform 42"/>
          <p:cNvSpPr>
            <a:spLocks/>
          </p:cNvSpPr>
          <p:nvPr/>
        </p:nvSpPr>
        <p:spPr bwMode="auto">
          <a:xfrm>
            <a:off x="2873375" y="5786438"/>
            <a:ext cx="1436688" cy="566737"/>
          </a:xfrm>
          <a:custGeom>
            <a:avLst/>
            <a:gdLst/>
            <a:ahLst/>
            <a:cxnLst>
              <a:cxn ang="0">
                <a:pos x="0" y="357"/>
              </a:cxn>
              <a:cxn ang="0">
                <a:pos x="293" y="46"/>
              </a:cxn>
              <a:cxn ang="0">
                <a:pos x="659" y="83"/>
              </a:cxn>
              <a:cxn ang="0">
                <a:pos x="905" y="238"/>
              </a:cxn>
            </a:cxnLst>
            <a:rect l="0" t="0" r="r" b="b"/>
            <a:pathLst>
              <a:path w="905" h="357">
                <a:moveTo>
                  <a:pt x="0" y="357"/>
                </a:moveTo>
                <a:cubicBezTo>
                  <a:pt x="49" y="305"/>
                  <a:pt x="183" y="92"/>
                  <a:pt x="293" y="46"/>
                </a:cubicBezTo>
                <a:cubicBezTo>
                  <a:pt x="403" y="0"/>
                  <a:pt x="557" y="51"/>
                  <a:pt x="659" y="83"/>
                </a:cubicBezTo>
                <a:cubicBezTo>
                  <a:pt x="761" y="115"/>
                  <a:pt x="854" y="206"/>
                  <a:pt x="905" y="23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4715" name="Text Box 43"/>
          <p:cNvSpPr txBox="1">
            <a:spLocks noChangeArrowheads="1"/>
          </p:cNvSpPr>
          <p:nvPr/>
        </p:nvSpPr>
        <p:spPr bwMode="auto">
          <a:xfrm>
            <a:off x="4191000" y="6096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4716"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7"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4718"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4719"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4720"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1385"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4721" name="Text Box 49"/>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
        <p:nvSpPr>
          <p:cNvPr id="284722"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0" y="457200"/>
            <a:ext cx="9144000" cy="6400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86723" name="Rectangle 3"/>
          <p:cNvSpPr>
            <a:spLocks noChangeArrowheads="1"/>
          </p:cNvSpPr>
          <p:nvPr/>
        </p:nvSpPr>
        <p:spPr bwMode="auto">
          <a:xfrm>
            <a:off x="0" y="2800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286724" name="Freeform 4"/>
          <p:cNvSpPr>
            <a:spLocks/>
          </p:cNvSpPr>
          <p:nvPr/>
        </p:nvSpPr>
        <p:spPr bwMode="auto">
          <a:xfrm>
            <a:off x="2667000" y="30480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86725" name="Freeform 5"/>
          <p:cNvSpPr>
            <a:spLocks/>
          </p:cNvSpPr>
          <p:nvPr/>
        </p:nvSpPr>
        <p:spPr bwMode="auto">
          <a:xfrm>
            <a:off x="3581400" y="1585913"/>
            <a:ext cx="4227513" cy="1462087"/>
          </a:xfrm>
          <a:custGeom>
            <a:avLst/>
            <a:gdLst/>
            <a:ahLst/>
            <a:cxnLst>
              <a:cxn ang="0">
                <a:pos x="0" y="921"/>
              </a:cxn>
              <a:cxn ang="0">
                <a:pos x="288" y="681"/>
              </a:cxn>
              <a:cxn ang="0">
                <a:pos x="688" y="425"/>
              </a:cxn>
              <a:cxn ang="0">
                <a:pos x="1152" y="201"/>
              </a:cxn>
              <a:cxn ang="0">
                <a:pos x="1566" y="59"/>
              </a:cxn>
              <a:cxn ang="0">
                <a:pos x="1968" y="9"/>
              </a:cxn>
              <a:cxn ang="0">
                <a:pos x="2370" y="4"/>
              </a:cxn>
              <a:cxn ang="0">
                <a:pos x="2663" y="4"/>
              </a:cxn>
            </a:cxnLst>
            <a:rect l="0" t="0" r="r" b="b"/>
            <a:pathLst>
              <a:path w="2663" h="921">
                <a:moveTo>
                  <a:pt x="0" y="921"/>
                </a:moveTo>
                <a:cubicBezTo>
                  <a:pt x="88" y="845"/>
                  <a:pt x="173" y="764"/>
                  <a:pt x="288" y="681"/>
                </a:cubicBezTo>
                <a:cubicBezTo>
                  <a:pt x="403" y="598"/>
                  <a:pt x="544" y="505"/>
                  <a:pt x="688" y="425"/>
                </a:cubicBezTo>
                <a:cubicBezTo>
                  <a:pt x="832" y="345"/>
                  <a:pt x="1006" y="262"/>
                  <a:pt x="1152" y="201"/>
                </a:cubicBezTo>
                <a:cubicBezTo>
                  <a:pt x="1298" y="140"/>
                  <a:pt x="1430" y="91"/>
                  <a:pt x="1566" y="59"/>
                </a:cubicBezTo>
                <a:cubicBezTo>
                  <a:pt x="1702" y="27"/>
                  <a:pt x="1834" y="18"/>
                  <a:pt x="1968" y="9"/>
                </a:cubicBezTo>
                <a:cubicBezTo>
                  <a:pt x="2102" y="0"/>
                  <a:pt x="2254" y="5"/>
                  <a:pt x="2370" y="4"/>
                </a:cubicBezTo>
                <a:cubicBezTo>
                  <a:pt x="2486" y="3"/>
                  <a:pt x="2602" y="4"/>
                  <a:pt x="2663" y="4"/>
                </a:cubicBezTo>
              </a:path>
            </a:pathLst>
          </a:custGeom>
          <a:noFill/>
          <a:ln w="5715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86726" name="Line 6"/>
          <p:cNvSpPr>
            <a:spLocks noChangeShapeType="1"/>
          </p:cNvSpPr>
          <p:nvPr/>
        </p:nvSpPr>
        <p:spPr bwMode="auto">
          <a:xfrm flipV="1">
            <a:off x="3733800" y="51054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7" name="Line 7"/>
          <p:cNvSpPr>
            <a:spLocks noChangeShapeType="1"/>
          </p:cNvSpPr>
          <p:nvPr/>
        </p:nvSpPr>
        <p:spPr bwMode="auto">
          <a:xfrm flipV="1">
            <a:off x="4267200" y="4267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8" name="Line 8"/>
          <p:cNvSpPr>
            <a:spLocks noChangeShapeType="1"/>
          </p:cNvSpPr>
          <p:nvPr/>
        </p:nvSpPr>
        <p:spPr bwMode="auto">
          <a:xfrm flipV="1">
            <a:off x="3886200" y="38862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29" name="Line 9"/>
          <p:cNvSpPr>
            <a:spLocks noChangeShapeType="1"/>
          </p:cNvSpPr>
          <p:nvPr/>
        </p:nvSpPr>
        <p:spPr bwMode="auto">
          <a:xfrm flipV="1">
            <a:off x="4572000" y="3276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0" name="Line 10"/>
          <p:cNvSpPr>
            <a:spLocks noChangeShapeType="1"/>
          </p:cNvSpPr>
          <p:nvPr/>
        </p:nvSpPr>
        <p:spPr bwMode="auto">
          <a:xfrm flipV="1">
            <a:off x="4191000" y="2895600"/>
            <a:ext cx="76200" cy="914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86731" name="Line 11"/>
          <p:cNvSpPr>
            <a:spLocks noChangeShapeType="1"/>
          </p:cNvSpPr>
          <p:nvPr/>
        </p:nvSpPr>
        <p:spPr bwMode="auto">
          <a:xfrm flipV="1">
            <a:off x="2362200" y="4724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2" name="Line 12"/>
          <p:cNvSpPr>
            <a:spLocks noChangeShapeType="1"/>
          </p:cNvSpPr>
          <p:nvPr/>
        </p:nvSpPr>
        <p:spPr bwMode="auto">
          <a:xfrm flipV="1">
            <a:off x="2895600" y="32766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3" name="Line 13"/>
          <p:cNvSpPr>
            <a:spLocks noChangeShapeType="1"/>
          </p:cNvSpPr>
          <p:nvPr/>
        </p:nvSpPr>
        <p:spPr bwMode="auto">
          <a:xfrm flipV="1">
            <a:off x="2514600" y="35814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4" name="Line 14"/>
          <p:cNvSpPr>
            <a:spLocks noChangeShapeType="1"/>
          </p:cNvSpPr>
          <p:nvPr/>
        </p:nvSpPr>
        <p:spPr bwMode="auto">
          <a:xfrm flipV="1">
            <a:off x="2819400" y="46482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35" name="Freeform 15"/>
          <p:cNvSpPr>
            <a:spLocks/>
          </p:cNvSpPr>
          <p:nvPr/>
        </p:nvSpPr>
        <p:spPr bwMode="auto">
          <a:xfrm>
            <a:off x="2511425" y="2692400"/>
            <a:ext cx="3482975" cy="3719513"/>
          </a:xfrm>
          <a:custGeom>
            <a:avLst/>
            <a:gdLst/>
            <a:ahLst/>
            <a:cxnLst>
              <a:cxn ang="0">
                <a:pos x="0" y="2343"/>
              </a:cxn>
              <a:cxn ang="0">
                <a:pos x="100" y="2069"/>
              </a:cxn>
              <a:cxn ang="0">
                <a:pos x="219" y="1803"/>
              </a:cxn>
              <a:cxn ang="0">
                <a:pos x="402" y="1419"/>
              </a:cxn>
              <a:cxn ang="0">
                <a:pos x="521" y="1136"/>
              </a:cxn>
              <a:cxn ang="0">
                <a:pos x="777" y="606"/>
              </a:cxn>
              <a:cxn ang="0">
                <a:pos x="768" y="405"/>
              </a:cxn>
              <a:cxn ang="0">
                <a:pos x="1161" y="2"/>
              </a:cxn>
              <a:cxn ang="0">
                <a:pos x="1481" y="395"/>
              </a:cxn>
              <a:cxn ang="0">
                <a:pos x="1819" y="779"/>
              </a:cxn>
              <a:cxn ang="0">
                <a:pos x="1965" y="1191"/>
              </a:cxn>
              <a:cxn ang="0">
                <a:pos x="2194" y="1511"/>
              </a:cxn>
            </a:cxnLst>
            <a:rect l="0" t="0" r="r" b="b"/>
            <a:pathLst>
              <a:path w="2194" h="2343">
                <a:moveTo>
                  <a:pt x="0" y="2343"/>
                </a:moveTo>
                <a:cubicBezTo>
                  <a:pt x="15" y="2297"/>
                  <a:pt x="64" y="2159"/>
                  <a:pt x="100" y="2069"/>
                </a:cubicBezTo>
                <a:cubicBezTo>
                  <a:pt x="136" y="1979"/>
                  <a:pt x="169" y="1911"/>
                  <a:pt x="219" y="1803"/>
                </a:cubicBezTo>
                <a:cubicBezTo>
                  <a:pt x="269" y="1695"/>
                  <a:pt x="352" y="1530"/>
                  <a:pt x="402" y="1419"/>
                </a:cubicBezTo>
                <a:cubicBezTo>
                  <a:pt x="452" y="1308"/>
                  <a:pt x="458" y="1272"/>
                  <a:pt x="521" y="1136"/>
                </a:cubicBezTo>
                <a:cubicBezTo>
                  <a:pt x="584" y="1000"/>
                  <a:pt x="736" y="728"/>
                  <a:pt x="777" y="606"/>
                </a:cubicBezTo>
                <a:cubicBezTo>
                  <a:pt x="818" y="484"/>
                  <a:pt x="704" y="506"/>
                  <a:pt x="768" y="405"/>
                </a:cubicBezTo>
                <a:cubicBezTo>
                  <a:pt x="832" y="304"/>
                  <a:pt x="1042" y="4"/>
                  <a:pt x="1161" y="2"/>
                </a:cubicBezTo>
                <a:cubicBezTo>
                  <a:pt x="1280" y="0"/>
                  <a:pt x="1371" y="266"/>
                  <a:pt x="1481" y="395"/>
                </a:cubicBezTo>
                <a:cubicBezTo>
                  <a:pt x="1591" y="524"/>
                  <a:pt x="1738" y="646"/>
                  <a:pt x="1819" y="779"/>
                </a:cubicBezTo>
                <a:cubicBezTo>
                  <a:pt x="1900" y="912"/>
                  <a:pt x="1903" y="1069"/>
                  <a:pt x="1965" y="1191"/>
                </a:cubicBezTo>
                <a:cubicBezTo>
                  <a:pt x="2027" y="1313"/>
                  <a:pt x="2156" y="1458"/>
                  <a:pt x="2194" y="1511"/>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6" name="Freeform 16"/>
          <p:cNvSpPr>
            <a:spLocks/>
          </p:cNvSpPr>
          <p:nvPr/>
        </p:nvSpPr>
        <p:spPr bwMode="auto">
          <a:xfrm>
            <a:off x="2351088" y="2054225"/>
            <a:ext cx="4194175" cy="4371975"/>
          </a:xfrm>
          <a:custGeom>
            <a:avLst/>
            <a:gdLst/>
            <a:ahLst/>
            <a:cxnLst>
              <a:cxn ang="0">
                <a:pos x="0" y="2754"/>
              </a:cxn>
              <a:cxn ang="0">
                <a:pos x="302" y="2087"/>
              </a:cxn>
              <a:cxn ang="0">
                <a:pos x="530" y="1602"/>
              </a:cxn>
              <a:cxn ang="0">
                <a:pos x="704" y="1218"/>
              </a:cxn>
              <a:cxn ang="0">
                <a:pos x="823" y="907"/>
              </a:cxn>
              <a:cxn ang="0">
                <a:pos x="796" y="679"/>
              </a:cxn>
              <a:cxn ang="0">
                <a:pos x="997" y="450"/>
              </a:cxn>
              <a:cxn ang="0">
                <a:pos x="1308" y="212"/>
              </a:cxn>
              <a:cxn ang="0">
                <a:pos x="1664" y="29"/>
              </a:cxn>
              <a:cxn ang="0">
                <a:pos x="2002" y="386"/>
              </a:cxn>
              <a:cxn ang="0">
                <a:pos x="2231" y="669"/>
              </a:cxn>
              <a:cxn ang="0">
                <a:pos x="2642" y="1035"/>
              </a:cxn>
            </a:cxnLst>
            <a:rect l="0" t="0" r="r" b="b"/>
            <a:pathLst>
              <a:path w="2642" h="2754">
                <a:moveTo>
                  <a:pt x="0" y="2754"/>
                </a:moveTo>
                <a:cubicBezTo>
                  <a:pt x="50" y="2643"/>
                  <a:pt x="214" y="2279"/>
                  <a:pt x="302" y="2087"/>
                </a:cubicBezTo>
                <a:cubicBezTo>
                  <a:pt x="390" y="1895"/>
                  <a:pt x="463" y="1747"/>
                  <a:pt x="530" y="1602"/>
                </a:cubicBezTo>
                <a:cubicBezTo>
                  <a:pt x="597" y="1457"/>
                  <a:pt x="655" y="1334"/>
                  <a:pt x="704" y="1218"/>
                </a:cubicBezTo>
                <a:cubicBezTo>
                  <a:pt x="753" y="1102"/>
                  <a:pt x="808" y="997"/>
                  <a:pt x="823" y="907"/>
                </a:cubicBezTo>
                <a:cubicBezTo>
                  <a:pt x="838" y="817"/>
                  <a:pt x="767" y="755"/>
                  <a:pt x="796" y="679"/>
                </a:cubicBezTo>
                <a:cubicBezTo>
                  <a:pt x="825" y="603"/>
                  <a:pt x="912" y="528"/>
                  <a:pt x="997" y="450"/>
                </a:cubicBezTo>
                <a:cubicBezTo>
                  <a:pt x="1082" y="372"/>
                  <a:pt x="1197" y="282"/>
                  <a:pt x="1308" y="212"/>
                </a:cubicBezTo>
                <a:cubicBezTo>
                  <a:pt x="1419" y="142"/>
                  <a:pt x="1548" y="0"/>
                  <a:pt x="1664" y="29"/>
                </a:cubicBezTo>
                <a:cubicBezTo>
                  <a:pt x="1780" y="58"/>
                  <a:pt x="1908" y="279"/>
                  <a:pt x="2002" y="386"/>
                </a:cubicBezTo>
                <a:cubicBezTo>
                  <a:pt x="2096" y="493"/>
                  <a:pt x="2124" y="561"/>
                  <a:pt x="2231" y="669"/>
                </a:cubicBezTo>
                <a:cubicBezTo>
                  <a:pt x="2338" y="777"/>
                  <a:pt x="2557" y="959"/>
                  <a:pt x="2642" y="1035"/>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7" name="Freeform 17"/>
          <p:cNvSpPr>
            <a:spLocks/>
          </p:cNvSpPr>
          <p:nvPr/>
        </p:nvSpPr>
        <p:spPr bwMode="auto">
          <a:xfrm>
            <a:off x="449263" y="1825625"/>
            <a:ext cx="6532562" cy="4811713"/>
          </a:xfrm>
          <a:custGeom>
            <a:avLst/>
            <a:gdLst/>
            <a:ahLst/>
            <a:cxnLst>
              <a:cxn ang="0">
                <a:pos x="0" y="2541"/>
              </a:cxn>
              <a:cxn ang="0">
                <a:pos x="403" y="2889"/>
              </a:cxn>
              <a:cxn ang="0">
                <a:pos x="951" y="2999"/>
              </a:cxn>
              <a:cxn ang="0">
                <a:pos x="1207" y="2697"/>
              </a:cxn>
              <a:cxn ang="0">
                <a:pos x="1674" y="1609"/>
              </a:cxn>
              <a:cxn ang="0">
                <a:pos x="1930" y="951"/>
              </a:cxn>
              <a:cxn ang="0">
                <a:pos x="1911" y="813"/>
              </a:cxn>
              <a:cxn ang="0">
                <a:pos x="2076" y="603"/>
              </a:cxn>
              <a:cxn ang="0">
                <a:pos x="2496" y="301"/>
              </a:cxn>
              <a:cxn ang="0">
                <a:pos x="2926" y="82"/>
              </a:cxn>
              <a:cxn ang="0">
                <a:pos x="3164" y="0"/>
              </a:cxn>
              <a:cxn ang="0">
                <a:pos x="3356" y="82"/>
              </a:cxn>
              <a:cxn ang="0">
                <a:pos x="3594" y="292"/>
              </a:cxn>
              <a:cxn ang="0">
                <a:pos x="3758" y="393"/>
              </a:cxn>
              <a:cxn ang="0">
                <a:pos x="3950" y="493"/>
              </a:cxn>
              <a:cxn ang="0">
                <a:pos x="4115" y="548"/>
              </a:cxn>
            </a:cxnLst>
            <a:rect l="0" t="0" r="r" b="b"/>
            <a:pathLst>
              <a:path w="4115" h="3031">
                <a:moveTo>
                  <a:pt x="0" y="2541"/>
                </a:moveTo>
                <a:cubicBezTo>
                  <a:pt x="67" y="2599"/>
                  <a:pt x="245" y="2813"/>
                  <a:pt x="403" y="2889"/>
                </a:cubicBezTo>
                <a:cubicBezTo>
                  <a:pt x="561" y="2965"/>
                  <a:pt x="817" y="3031"/>
                  <a:pt x="951" y="2999"/>
                </a:cubicBezTo>
                <a:cubicBezTo>
                  <a:pt x="1085" y="2967"/>
                  <a:pt x="1087" y="2929"/>
                  <a:pt x="1207" y="2697"/>
                </a:cubicBezTo>
                <a:cubicBezTo>
                  <a:pt x="1327" y="2465"/>
                  <a:pt x="1554" y="1900"/>
                  <a:pt x="1674" y="1609"/>
                </a:cubicBezTo>
                <a:cubicBezTo>
                  <a:pt x="1794" y="1318"/>
                  <a:pt x="1891" y="1084"/>
                  <a:pt x="1930" y="951"/>
                </a:cubicBezTo>
                <a:cubicBezTo>
                  <a:pt x="1969" y="818"/>
                  <a:pt x="1887" y="871"/>
                  <a:pt x="1911" y="813"/>
                </a:cubicBezTo>
                <a:cubicBezTo>
                  <a:pt x="1935" y="755"/>
                  <a:pt x="1979" y="688"/>
                  <a:pt x="2076" y="603"/>
                </a:cubicBezTo>
                <a:cubicBezTo>
                  <a:pt x="2173" y="518"/>
                  <a:pt x="2354" y="388"/>
                  <a:pt x="2496" y="301"/>
                </a:cubicBezTo>
                <a:cubicBezTo>
                  <a:pt x="2638" y="214"/>
                  <a:pt x="2815" y="132"/>
                  <a:pt x="2926" y="82"/>
                </a:cubicBezTo>
                <a:cubicBezTo>
                  <a:pt x="3037" y="32"/>
                  <a:pt x="3092" y="0"/>
                  <a:pt x="3164" y="0"/>
                </a:cubicBezTo>
                <a:cubicBezTo>
                  <a:pt x="3236" y="0"/>
                  <a:pt x="3284" y="33"/>
                  <a:pt x="3356" y="82"/>
                </a:cubicBezTo>
                <a:cubicBezTo>
                  <a:pt x="3428" y="131"/>
                  <a:pt x="3527" y="240"/>
                  <a:pt x="3594" y="292"/>
                </a:cubicBezTo>
                <a:cubicBezTo>
                  <a:pt x="3661" y="344"/>
                  <a:pt x="3699" y="359"/>
                  <a:pt x="3758" y="393"/>
                </a:cubicBezTo>
                <a:cubicBezTo>
                  <a:pt x="3817" y="427"/>
                  <a:pt x="3890" y="467"/>
                  <a:pt x="3950" y="493"/>
                </a:cubicBezTo>
                <a:cubicBezTo>
                  <a:pt x="4010" y="519"/>
                  <a:pt x="4081" y="537"/>
                  <a:pt x="4115" y="54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8" name="Freeform 18"/>
          <p:cNvSpPr>
            <a:spLocks/>
          </p:cNvSpPr>
          <p:nvPr/>
        </p:nvSpPr>
        <p:spPr bwMode="auto">
          <a:xfrm>
            <a:off x="550863" y="1400175"/>
            <a:ext cx="6908800" cy="4730750"/>
          </a:xfrm>
          <a:custGeom>
            <a:avLst/>
            <a:gdLst/>
            <a:ahLst/>
            <a:cxnLst>
              <a:cxn ang="0">
                <a:pos x="0" y="1941"/>
              </a:cxn>
              <a:cxn ang="0">
                <a:pos x="567" y="2663"/>
              </a:cxn>
              <a:cxn ang="0">
                <a:pos x="1116" y="2755"/>
              </a:cxn>
              <a:cxn ang="0">
                <a:pos x="1728" y="1310"/>
              </a:cxn>
              <a:cxn ang="0">
                <a:pos x="1774" y="953"/>
              </a:cxn>
              <a:cxn ang="0">
                <a:pos x="2048" y="725"/>
              </a:cxn>
              <a:cxn ang="0">
                <a:pos x="2323" y="533"/>
              </a:cxn>
              <a:cxn ang="0">
                <a:pos x="2570" y="405"/>
              </a:cxn>
              <a:cxn ang="0">
                <a:pos x="2716" y="323"/>
              </a:cxn>
              <a:cxn ang="0">
                <a:pos x="2871" y="249"/>
              </a:cxn>
              <a:cxn ang="0">
                <a:pos x="3063" y="176"/>
              </a:cxn>
              <a:cxn ang="0">
                <a:pos x="3365" y="85"/>
              </a:cxn>
              <a:cxn ang="0">
                <a:pos x="3722" y="21"/>
              </a:cxn>
              <a:cxn ang="0">
                <a:pos x="3941" y="3"/>
              </a:cxn>
              <a:cxn ang="0">
                <a:pos x="4352" y="3"/>
              </a:cxn>
            </a:cxnLst>
            <a:rect l="0" t="0" r="r" b="b"/>
            <a:pathLst>
              <a:path w="4352" h="2980">
                <a:moveTo>
                  <a:pt x="0" y="1941"/>
                </a:moveTo>
                <a:cubicBezTo>
                  <a:pt x="95" y="2061"/>
                  <a:pt x="381" y="2527"/>
                  <a:pt x="567" y="2663"/>
                </a:cubicBezTo>
                <a:cubicBezTo>
                  <a:pt x="753" y="2799"/>
                  <a:pt x="923" y="2980"/>
                  <a:pt x="1116" y="2755"/>
                </a:cubicBezTo>
                <a:cubicBezTo>
                  <a:pt x="1309" y="2530"/>
                  <a:pt x="1618" y="1610"/>
                  <a:pt x="1728" y="1310"/>
                </a:cubicBezTo>
                <a:cubicBezTo>
                  <a:pt x="1838" y="1010"/>
                  <a:pt x="1721" y="1050"/>
                  <a:pt x="1774" y="953"/>
                </a:cubicBezTo>
                <a:cubicBezTo>
                  <a:pt x="1827" y="856"/>
                  <a:pt x="1957" y="795"/>
                  <a:pt x="2048" y="725"/>
                </a:cubicBezTo>
                <a:cubicBezTo>
                  <a:pt x="2139" y="655"/>
                  <a:pt x="2236" y="586"/>
                  <a:pt x="2323" y="533"/>
                </a:cubicBezTo>
                <a:cubicBezTo>
                  <a:pt x="2410" y="480"/>
                  <a:pt x="2505" y="440"/>
                  <a:pt x="2570" y="405"/>
                </a:cubicBezTo>
                <a:cubicBezTo>
                  <a:pt x="2635" y="370"/>
                  <a:pt x="2666" y="349"/>
                  <a:pt x="2716" y="323"/>
                </a:cubicBezTo>
                <a:cubicBezTo>
                  <a:pt x="2766" y="297"/>
                  <a:pt x="2813" y="273"/>
                  <a:pt x="2871" y="249"/>
                </a:cubicBezTo>
                <a:cubicBezTo>
                  <a:pt x="2929" y="225"/>
                  <a:pt x="2981" y="203"/>
                  <a:pt x="3063" y="176"/>
                </a:cubicBezTo>
                <a:cubicBezTo>
                  <a:pt x="3145" y="149"/>
                  <a:pt x="3255" y="111"/>
                  <a:pt x="3365" y="85"/>
                </a:cubicBezTo>
                <a:cubicBezTo>
                  <a:pt x="3475" y="59"/>
                  <a:pt x="3626" y="35"/>
                  <a:pt x="3722" y="21"/>
                </a:cubicBezTo>
                <a:cubicBezTo>
                  <a:pt x="3818" y="7"/>
                  <a:pt x="3836" y="6"/>
                  <a:pt x="3941" y="3"/>
                </a:cubicBezTo>
                <a:cubicBezTo>
                  <a:pt x="4046" y="0"/>
                  <a:pt x="4267" y="3"/>
                  <a:pt x="4352" y="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39" name="Freeform 19"/>
          <p:cNvSpPr>
            <a:spLocks/>
          </p:cNvSpPr>
          <p:nvPr/>
        </p:nvSpPr>
        <p:spPr bwMode="auto">
          <a:xfrm>
            <a:off x="914400" y="954088"/>
            <a:ext cx="4022725" cy="3254375"/>
          </a:xfrm>
          <a:custGeom>
            <a:avLst/>
            <a:gdLst/>
            <a:ahLst/>
            <a:cxnLst>
              <a:cxn ang="0">
                <a:pos x="0" y="1564"/>
              </a:cxn>
              <a:cxn ang="0">
                <a:pos x="567" y="2039"/>
              </a:cxn>
              <a:cxn ang="0">
                <a:pos x="1161" y="1628"/>
              </a:cxn>
              <a:cxn ang="0">
                <a:pos x="1691" y="960"/>
              </a:cxn>
              <a:cxn ang="0">
                <a:pos x="2414" y="503"/>
              </a:cxn>
              <a:cxn ang="0">
                <a:pos x="2414" y="210"/>
              </a:cxn>
              <a:cxn ang="0">
                <a:pos x="2350" y="0"/>
              </a:cxn>
            </a:cxnLst>
            <a:rect l="0" t="0" r="r" b="b"/>
            <a:pathLst>
              <a:path w="2534" h="2050">
                <a:moveTo>
                  <a:pt x="0" y="1564"/>
                </a:moveTo>
                <a:cubicBezTo>
                  <a:pt x="94" y="1646"/>
                  <a:pt x="374" y="2028"/>
                  <a:pt x="567" y="2039"/>
                </a:cubicBezTo>
                <a:cubicBezTo>
                  <a:pt x="760" y="2050"/>
                  <a:pt x="974" y="1808"/>
                  <a:pt x="1161" y="1628"/>
                </a:cubicBezTo>
                <a:cubicBezTo>
                  <a:pt x="1348" y="1448"/>
                  <a:pt x="1482" y="1147"/>
                  <a:pt x="1691" y="960"/>
                </a:cubicBezTo>
                <a:cubicBezTo>
                  <a:pt x="1900" y="773"/>
                  <a:pt x="2294" y="628"/>
                  <a:pt x="2414" y="503"/>
                </a:cubicBezTo>
                <a:cubicBezTo>
                  <a:pt x="2534" y="378"/>
                  <a:pt x="2425" y="294"/>
                  <a:pt x="2414" y="210"/>
                </a:cubicBezTo>
                <a:cubicBezTo>
                  <a:pt x="2403" y="126"/>
                  <a:pt x="2363" y="44"/>
                  <a:pt x="235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40" name="Line 20"/>
          <p:cNvSpPr>
            <a:spLocks noChangeShapeType="1"/>
          </p:cNvSpPr>
          <p:nvPr/>
        </p:nvSpPr>
        <p:spPr bwMode="auto">
          <a:xfrm flipV="1">
            <a:off x="1981200" y="3733800"/>
            <a:ext cx="76200" cy="9144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41" name="AutoShape 21"/>
          <p:cNvSpPr>
            <a:spLocks noChangeArrowheads="1"/>
          </p:cNvSpPr>
          <p:nvPr/>
        </p:nvSpPr>
        <p:spPr bwMode="auto">
          <a:xfrm>
            <a:off x="3124200" y="5257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2" name="AutoShape 22"/>
          <p:cNvSpPr>
            <a:spLocks noChangeArrowheads="1"/>
          </p:cNvSpPr>
          <p:nvPr/>
        </p:nvSpPr>
        <p:spPr bwMode="auto">
          <a:xfrm>
            <a:off x="33528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3" name="AutoShape 23"/>
          <p:cNvSpPr>
            <a:spLocks noChangeArrowheads="1"/>
          </p:cNvSpPr>
          <p:nvPr/>
        </p:nvSpPr>
        <p:spPr bwMode="auto">
          <a:xfrm rot="-324712">
            <a:off x="3657600" y="3962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4" name="AutoShape 24"/>
          <p:cNvSpPr>
            <a:spLocks noChangeArrowheads="1"/>
          </p:cNvSpPr>
          <p:nvPr/>
        </p:nvSpPr>
        <p:spPr bwMode="auto">
          <a:xfrm>
            <a:off x="2819400" y="5943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5" name="AutoShape 25"/>
          <p:cNvSpPr>
            <a:spLocks noChangeArrowheads="1"/>
          </p:cNvSpPr>
          <p:nvPr/>
        </p:nvSpPr>
        <p:spPr bwMode="auto">
          <a:xfrm rot="4091958">
            <a:off x="3714750" y="31813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86746" name="Freeform 26"/>
          <p:cNvSpPr>
            <a:spLocks/>
          </p:cNvSpPr>
          <p:nvPr/>
        </p:nvSpPr>
        <p:spPr bwMode="auto">
          <a:xfrm>
            <a:off x="5608638" y="15494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7" name="Freeform 27"/>
          <p:cNvSpPr>
            <a:spLocks/>
          </p:cNvSpPr>
          <p:nvPr/>
        </p:nvSpPr>
        <p:spPr bwMode="auto">
          <a:xfrm>
            <a:off x="4800600" y="18732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8" name="Freeform 28"/>
          <p:cNvSpPr>
            <a:spLocks/>
          </p:cNvSpPr>
          <p:nvPr/>
        </p:nvSpPr>
        <p:spPr bwMode="auto">
          <a:xfrm rot="-1156786">
            <a:off x="3770313" y="24828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49" name="Freeform 29"/>
          <p:cNvSpPr>
            <a:spLocks/>
          </p:cNvSpPr>
          <p:nvPr/>
        </p:nvSpPr>
        <p:spPr bwMode="auto">
          <a:xfrm rot="1131317">
            <a:off x="6665913" y="13716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86750" name="Text Box 30"/>
          <p:cNvSpPr txBox="1">
            <a:spLocks noChangeArrowheads="1"/>
          </p:cNvSpPr>
          <p:nvPr/>
        </p:nvSpPr>
        <p:spPr bwMode="auto">
          <a:xfrm>
            <a:off x="1295400" y="1905000"/>
            <a:ext cx="1066800" cy="457200"/>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a:t>
            </a:r>
          </a:p>
        </p:txBody>
      </p:sp>
      <p:sp>
        <p:nvSpPr>
          <p:cNvPr id="286751" name="Text Box 31"/>
          <p:cNvSpPr txBox="1">
            <a:spLocks noChangeArrowheads="1"/>
          </p:cNvSpPr>
          <p:nvPr/>
        </p:nvSpPr>
        <p:spPr bwMode="auto">
          <a:xfrm>
            <a:off x="3810000" y="5791200"/>
            <a:ext cx="1219200" cy="457200"/>
          </a:xfrm>
          <a:prstGeom prst="rect">
            <a:avLst/>
          </a:prstGeom>
          <a:noFill/>
          <a:ln w="12700">
            <a:noFill/>
            <a:miter lim="800000"/>
            <a:headEnd/>
            <a:tailEnd/>
          </a:ln>
          <a:effectLst/>
        </p:spPr>
        <p:txBody>
          <a:bodyPr>
            <a:spAutoFit/>
          </a:bodyPr>
          <a:lstStyle/>
          <a:p>
            <a:pPr>
              <a:spcBef>
                <a:spcPct val="50000"/>
              </a:spcBef>
            </a:pPr>
            <a:r>
              <a:rPr lang="en-US">
                <a:solidFill>
                  <a:srgbClr val="FF0000"/>
                </a:solidFill>
              </a:rPr>
              <a:t>WARM</a:t>
            </a:r>
          </a:p>
        </p:txBody>
      </p:sp>
      <p:sp>
        <p:nvSpPr>
          <p:cNvPr id="286752" name="Text Box 32"/>
          <p:cNvSpPr txBox="1">
            <a:spLocks noChangeArrowheads="1"/>
          </p:cNvSpPr>
          <p:nvPr/>
        </p:nvSpPr>
        <p:spPr bwMode="auto">
          <a:xfrm>
            <a:off x="6705600" y="2667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86753" name="Text Box 33"/>
          <p:cNvSpPr txBox="1">
            <a:spLocks noChangeArrowheads="1"/>
          </p:cNvSpPr>
          <p:nvPr/>
        </p:nvSpPr>
        <p:spPr bwMode="auto">
          <a:xfrm>
            <a:off x="6553200" y="3733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86754" name="Text Box 34"/>
          <p:cNvSpPr txBox="1">
            <a:spLocks noChangeArrowheads="1"/>
          </p:cNvSpPr>
          <p:nvPr/>
        </p:nvSpPr>
        <p:spPr bwMode="auto">
          <a:xfrm>
            <a:off x="6019800" y="502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86755" name="Text Box 35"/>
          <p:cNvSpPr txBox="1">
            <a:spLocks noChangeArrowheads="1"/>
          </p:cNvSpPr>
          <p:nvPr/>
        </p:nvSpPr>
        <p:spPr bwMode="auto">
          <a:xfrm>
            <a:off x="7467600" y="1219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86756" name="Text Box 36"/>
          <p:cNvSpPr txBox="1">
            <a:spLocks noChangeArrowheads="1"/>
          </p:cNvSpPr>
          <p:nvPr/>
        </p:nvSpPr>
        <p:spPr bwMode="auto">
          <a:xfrm>
            <a:off x="43434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7" name="Text Box 37"/>
          <p:cNvSpPr txBox="1">
            <a:spLocks noChangeArrowheads="1"/>
          </p:cNvSpPr>
          <p:nvPr/>
        </p:nvSpPr>
        <p:spPr bwMode="auto">
          <a:xfrm>
            <a:off x="228600" y="3048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86758" name="Text Box 38"/>
          <p:cNvSpPr txBox="1">
            <a:spLocks noChangeArrowheads="1"/>
          </p:cNvSpPr>
          <p:nvPr/>
        </p:nvSpPr>
        <p:spPr bwMode="auto">
          <a:xfrm>
            <a:off x="76200" y="4038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86759" name="Text Box 39"/>
          <p:cNvSpPr txBox="1">
            <a:spLocks noChangeArrowheads="1"/>
          </p:cNvSpPr>
          <p:nvPr/>
        </p:nvSpPr>
        <p:spPr bwMode="auto">
          <a:xfrm>
            <a:off x="76200" y="5410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86760" name="Line 40"/>
          <p:cNvSpPr>
            <a:spLocks noChangeShapeType="1"/>
          </p:cNvSpPr>
          <p:nvPr/>
        </p:nvSpPr>
        <p:spPr bwMode="auto">
          <a:xfrm flipV="1">
            <a:off x="1905000" y="5257800"/>
            <a:ext cx="0" cy="609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86761" name="Text Box 41"/>
          <p:cNvSpPr txBox="1">
            <a:spLocks noChangeArrowheads="1"/>
          </p:cNvSpPr>
          <p:nvPr/>
        </p:nvSpPr>
        <p:spPr bwMode="auto">
          <a:xfrm>
            <a:off x="3048000" y="27876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86762" name="Freeform 42"/>
          <p:cNvSpPr>
            <a:spLocks/>
          </p:cNvSpPr>
          <p:nvPr/>
        </p:nvSpPr>
        <p:spPr bwMode="auto">
          <a:xfrm>
            <a:off x="2641600" y="3632200"/>
            <a:ext cx="2409825" cy="2751138"/>
          </a:xfrm>
          <a:custGeom>
            <a:avLst/>
            <a:gdLst/>
            <a:ahLst/>
            <a:cxnLst>
              <a:cxn ang="0">
                <a:pos x="0" y="1733"/>
              </a:cxn>
              <a:cxn ang="0">
                <a:pos x="46" y="1595"/>
              </a:cxn>
              <a:cxn ang="0">
                <a:pos x="192" y="1266"/>
              </a:cxn>
              <a:cxn ang="0">
                <a:pos x="466" y="672"/>
              </a:cxn>
              <a:cxn ang="0">
                <a:pos x="613" y="334"/>
              </a:cxn>
              <a:cxn ang="0">
                <a:pos x="777" y="59"/>
              </a:cxn>
              <a:cxn ang="0">
                <a:pos x="1198" y="690"/>
              </a:cxn>
              <a:cxn ang="0">
                <a:pos x="1518" y="1422"/>
              </a:cxn>
            </a:cxnLst>
            <a:rect l="0" t="0" r="r" b="b"/>
            <a:pathLst>
              <a:path w="1518" h="1733">
                <a:moveTo>
                  <a:pt x="0" y="1733"/>
                </a:moveTo>
                <a:cubicBezTo>
                  <a:pt x="6" y="1710"/>
                  <a:pt x="14" y="1673"/>
                  <a:pt x="46" y="1595"/>
                </a:cubicBezTo>
                <a:cubicBezTo>
                  <a:pt x="78" y="1517"/>
                  <a:pt x="122" y="1420"/>
                  <a:pt x="192" y="1266"/>
                </a:cubicBezTo>
                <a:cubicBezTo>
                  <a:pt x="262" y="1112"/>
                  <a:pt x="396" y="827"/>
                  <a:pt x="466" y="672"/>
                </a:cubicBezTo>
                <a:cubicBezTo>
                  <a:pt x="536" y="517"/>
                  <a:pt x="561" y="436"/>
                  <a:pt x="613" y="334"/>
                </a:cubicBezTo>
                <a:cubicBezTo>
                  <a:pt x="665" y="232"/>
                  <a:pt x="680" y="0"/>
                  <a:pt x="777" y="59"/>
                </a:cubicBezTo>
                <a:cubicBezTo>
                  <a:pt x="874" y="118"/>
                  <a:pt x="1075" y="463"/>
                  <a:pt x="1198" y="690"/>
                </a:cubicBezTo>
                <a:cubicBezTo>
                  <a:pt x="1321" y="917"/>
                  <a:pt x="1451" y="1270"/>
                  <a:pt x="1518" y="1422"/>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86763" name="Text Box 43"/>
          <p:cNvSpPr txBox="1">
            <a:spLocks noChangeArrowheads="1"/>
          </p:cNvSpPr>
          <p:nvPr/>
        </p:nvSpPr>
        <p:spPr bwMode="auto">
          <a:xfrm>
            <a:off x="5029200" y="5791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30</a:t>
            </a:r>
            <a:r>
              <a:rPr lang="en-US" sz="1800">
                <a:solidFill>
                  <a:srgbClr val="FF0000"/>
                </a:solidFill>
              </a:rPr>
              <a:t>C</a:t>
            </a:r>
          </a:p>
        </p:txBody>
      </p:sp>
      <p:sp>
        <p:nvSpPr>
          <p:cNvPr id="286764" name="Line 44"/>
          <p:cNvSpPr>
            <a:spLocks noChangeShapeType="1"/>
          </p:cNvSpPr>
          <p:nvPr/>
        </p:nvSpPr>
        <p:spPr bwMode="auto">
          <a:xfrm flipH="1" flipV="1">
            <a:off x="2667000" y="5029200"/>
            <a:ext cx="762000" cy="304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5" name="Line 45"/>
          <p:cNvSpPr>
            <a:spLocks noChangeShapeType="1"/>
          </p:cNvSpPr>
          <p:nvPr/>
        </p:nvSpPr>
        <p:spPr bwMode="auto">
          <a:xfrm flipV="1">
            <a:off x="3429000" y="4648200"/>
            <a:ext cx="304800" cy="6858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86766" name="Text Box 46"/>
          <p:cNvSpPr txBox="1">
            <a:spLocks noChangeArrowheads="1"/>
          </p:cNvSpPr>
          <p:nvPr/>
        </p:nvSpPr>
        <p:spPr bwMode="auto">
          <a:xfrm>
            <a:off x="2362200" y="48768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86767" name="Text Box 47"/>
          <p:cNvSpPr txBox="1">
            <a:spLocks noChangeArrowheads="1"/>
          </p:cNvSpPr>
          <p:nvPr/>
        </p:nvSpPr>
        <p:spPr bwMode="auto">
          <a:xfrm>
            <a:off x="3505200" y="43434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graphicFrame>
        <p:nvGraphicFramePr>
          <p:cNvPr id="286768" name="Object 48"/>
          <p:cNvGraphicFramePr>
            <a:graphicFrameLocks noChangeAspect="1"/>
          </p:cNvGraphicFramePr>
          <p:nvPr/>
        </p:nvGraphicFramePr>
        <p:xfrm>
          <a:off x="7108825" y="0"/>
          <a:ext cx="2035175" cy="1057275"/>
        </p:xfrm>
        <a:graphic>
          <a:graphicData uri="http://schemas.openxmlformats.org/presentationml/2006/ole">
            <mc:AlternateContent xmlns:mc="http://schemas.openxmlformats.org/markup-compatibility/2006">
              <mc:Choice xmlns:v="urn:schemas-microsoft-com:vml" Requires="v">
                <p:oleObj spid="_x0000_s272409"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0"/>
                        <a:ext cx="2035175" cy="1057275"/>
                      </a:xfrm>
                      <a:prstGeom prst="rect">
                        <a:avLst/>
                      </a:prstGeom>
                      <a:solidFill>
                        <a:schemeClr val="tx1"/>
                      </a:solidFill>
                    </p:spPr>
                  </p:pic>
                </p:oleObj>
              </mc:Fallback>
            </mc:AlternateContent>
          </a:graphicData>
        </a:graphic>
      </p:graphicFrame>
      <p:sp>
        <p:nvSpPr>
          <p:cNvPr id="286770" name="Rectangle 50"/>
          <p:cNvSpPr>
            <a:spLocks noGrp="1" noChangeArrowheads="1"/>
          </p:cNvSpPr>
          <p:nvPr>
            <p:ph type="title"/>
          </p:nvPr>
        </p:nvSpPr>
        <p:spPr>
          <a:xfrm>
            <a:off x="0" y="0"/>
            <a:ext cx="7315200" cy="609600"/>
          </a:xfrm>
          <a:noFill/>
          <a:ln/>
        </p:spPr>
        <p:txBody>
          <a:bodyPr/>
          <a:lstStyle/>
          <a:p>
            <a:r>
              <a:rPr lang="en-US" sz="3200">
                <a:solidFill>
                  <a:schemeClr val="bg2"/>
                </a:solidFill>
              </a:rPr>
              <a:t>a.) Shearing – front-parallel wind</a:t>
            </a:r>
          </a:p>
        </p:txBody>
      </p:sp>
      <p:sp>
        <p:nvSpPr>
          <p:cNvPr id="286772" name="Text Box 52"/>
          <p:cNvSpPr txBox="1">
            <a:spLocks noChangeArrowheads="1"/>
          </p:cNvSpPr>
          <p:nvPr/>
        </p:nvSpPr>
        <p:spPr bwMode="auto">
          <a:xfrm>
            <a:off x="0" y="1066800"/>
            <a:ext cx="41910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a:solidFill>
                  <a:srgbClr val="0066CC"/>
                </a:solidFill>
                <a:latin typeface="Arial" pitchFamily="34" charset="0"/>
              </a:rPr>
              <a:t>cold front</a:t>
            </a:r>
            <a:r>
              <a:rPr lang="en-US">
                <a:solidFill>
                  <a:srgbClr val="000000"/>
                </a:solidFill>
                <a:latin typeface="Arial" pitchFamily="34"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1842" name="Rectangle 2"/>
          <p:cNvSpPr>
            <a:spLocks noChangeArrowheads="1"/>
          </p:cNvSpPr>
          <p:nvPr/>
        </p:nvSpPr>
        <p:spPr bwMode="auto">
          <a:xfrm>
            <a:off x="7620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1843" name="Freeform 3"/>
          <p:cNvSpPr>
            <a:spLocks/>
          </p:cNvSpPr>
          <p:nvPr/>
        </p:nvSpPr>
        <p:spPr bwMode="auto">
          <a:xfrm>
            <a:off x="623888" y="1092200"/>
            <a:ext cx="5414962" cy="3675063"/>
          </a:xfrm>
          <a:custGeom>
            <a:avLst/>
            <a:gdLst/>
            <a:ahLst/>
            <a:cxnLst>
              <a:cxn ang="0">
                <a:pos x="0" y="2005"/>
              </a:cxn>
              <a:cxn ang="0">
                <a:pos x="539" y="2282"/>
              </a:cxn>
              <a:cxn ang="0">
                <a:pos x="1143" y="2190"/>
              </a:cxn>
              <a:cxn ang="0">
                <a:pos x="1573" y="1532"/>
              </a:cxn>
              <a:cxn ang="0">
                <a:pos x="2030" y="1051"/>
              </a:cxn>
              <a:cxn ang="0">
                <a:pos x="2313" y="869"/>
              </a:cxn>
              <a:cxn ang="0">
                <a:pos x="2524" y="743"/>
              </a:cxn>
              <a:cxn ang="0">
                <a:pos x="2670" y="661"/>
              </a:cxn>
              <a:cxn ang="0">
                <a:pos x="2862" y="567"/>
              </a:cxn>
              <a:cxn ang="0">
                <a:pos x="3081" y="469"/>
              </a:cxn>
              <a:cxn ang="0">
                <a:pos x="3356" y="267"/>
              </a:cxn>
              <a:cxn ang="0">
                <a:pos x="3410" y="0"/>
              </a:cxn>
            </a:cxnLst>
            <a:rect l="0" t="0" r="r" b="b"/>
            <a:pathLst>
              <a:path w="3411" h="2315">
                <a:moveTo>
                  <a:pt x="0" y="2005"/>
                </a:moveTo>
                <a:cubicBezTo>
                  <a:pt x="91" y="2051"/>
                  <a:pt x="349" y="2251"/>
                  <a:pt x="539" y="2282"/>
                </a:cubicBezTo>
                <a:cubicBezTo>
                  <a:pt x="729" y="2313"/>
                  <a:pt x="971" y="2315"/>
                  <a:pt x="1143" y="2190"/>
                </a:cubicBezTo>
                <a:cubicBezTo>
                  <a:pt x="1315" y="2065"/>
                  <a:pt x="1425" y="1722"/>
                  <a:pt x="1573" y="1532"/>
                </a:cubicBezTo>
                <a:cubicBezTo>
                  <a:pt x="1721" y="1342"/>
                  <a:pt x="1907" y="1161"/>
                  <a:pt x="2030" y="1051"/>
                </a:cubicBezTo>
                <a:cubicBezTo>
                  <a:pt x="2153" y="941"/>
                  <a:pt x="2231" y="920"/>
                  <a:pt x="2313" y="869"/>
                </a:cubicBezTo>
                <a:cubicBezTo>
                  <a:pt x="2395" y="818"/>
                  <a:pt x="2464" y="778"/>
                  <a:pt x="2524" y="743"/>
                </a:cubicBezTo>
                <a:cubicBezTo>
                  <a:pt x="2584" y="708"/>
                  <a:pt x="2614" y="690"/>
                  <a:pt x="2670" y="661"/>
                </a:cubicBezTo>
                <a:cubicBezTo>
                  <a:pt x="2726" y="632"/>
                  <a:pt x="2794" y="599"/>
                  <a:pt x="2862" y="567"/>
                </a:cubicBezTo>
                <a:cubicBezTo>
                  <a:pt x="2930" y="535"/>
                  <a:pt x="2999" y="519"/>
                  <a:pt x="3081" y="469"/>
                </a:cubicBezTo>
                <a:cubicBezTo>
                  <a:pt x="3163" y="419"/>
                  <a:pt x="3301" y="345"/>
                  <a:pt x="3356" y="267"/>
                </a:cubicBezTo>
                <a:cubicBezTo>
                  <a:pt x="3411" y="189"/>
                  <a:pt x="3399" y="56"/>
                  <a:pt x="341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4" name="Freeform 4"/>
          <p:cNvSpPr>
            <a:spLocks/>
          </p:cNvSpPr>
          <p:nvPr/>
        </p:nvSpPr>
        <p:spPr bwMode="auto">
          <a:xfrm>
            <a:off x="784225" y="1004888"/>
            <a:ext cx="3424238" cy="2063750"/>
          </a:xfrm>
          <a:custGeom>
            <a:avLst/>
            <a:gdLst/>
            <a:ahLst/>
            <a:cxnLst>
              <a:cxn ang="0">
                <a:pos x="0" y="898"/>
              </a:cxn>
              <a:cxn ang="0">
                <a:pos x="283" y="1118"/>
              </a:cxn>
              <a:cxn ang="0">
                <a:pos x="685" y="1292"/>
              </a:cxn>
              <a:cxn ang="0">
                <a:pos x="1293" y="1168"/>
              </a:cxn>
              <a:cxn ang="0">
                <a:pos x="2016" y="711"/>
              </a:cxn>
              <a:cxn ang="0">
                <a:pos x="2093" y="350"/>
              </a:cxn>
              <a:cxn ang="0">
                <a:pos x="2093" y="201"/>
              </a:cxn>
              <a:cxn ang="0">
                <a:pos x="2157" y="0"/>
              </a:cxn>
            </a:cxnLst>
            <a:rect l="0" t="0" r="r" b="b"/>
            <a:pathLst>
              <a:path w="2157" h="1300">
                <a:moveTo>
                  <a:pt x="0" y="898"/>
                </a:moveTo>
                <a:cubicBezTo>
                  <a:pt x="47" y="935"/>
                  <a:pt x="169" y="1052"/>
                  <a:pt x="283" y="1118"/>
                </a:cubicBezTo>
                <a:cubicBezTo>
                  <a:pt x="397" y="1184"/>
                  <a:pt x="517" y="1284"/>
                  <a:pt x="685" y="1292"/>
                </a:cubicBezTo>
                <a:cubicBezTo>
                  <a:pt x="853" y="1300"/>
                  <a:pt x="1071" y="1265"/>
                  <a:pt x="1293" y="1168"/>
                </a:cubicBezTo>
                <a:cubicBezTo>
                  <a:pt x="1515" y="1071"/>
                  <a:pt x="1883" y="847"/>
                  <a:pt x="2016" y="711"/>
                </a:cubicBezTo>
                <a:cubicBezTo>
                  <a:pt x="2149" y="575"/>
                  <a:pt x="2080" y="435"/>
                  <a:pt x="2093" y="350"/>
                </a:cubicBezTo>
                <a:cubicBezTo>
                  <a:pt x="2106" y="265"/>
                  <a:pt x="2082" y="259"/>
                  <a:pt x="2093" y="201"/>
                </a:cubicBezTo>
                <a:cubicBezTo>
                  <a:pt x="2104" y="143"/>
                  <a:pt x="2144" y="42"/>
                  <a:pt x="2157"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46" name="Freeform 6"/>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1847" name="Freeform 7"/>
          <p:cNvSpPr>
            <a:spLocks/>
          </p:cNvSpPr>
          <p:nvPr/>
        </p:nvSpPr>
        <p:spPr bwMode="auto">
          <a:xfrm>
            <a:off x="3581400" y="1803400"/>
            <a:ext cx="4097338" cy="1473200"/>
          </a:xfrm>
          <a:custGeom>
            <a:avLst/>
            <a:gdLst/>
            <a:ahLst/>
            <a:cxnLst>
              <a:cxn ang="0">
                <a:pos x="0" y="928"/>
              </a:cxn>
              <a:cxn ang="0">
                <a:pos x="288" y="688"/>
              </a:cxn>
              <a:cxn ang="0">
                <a:pos x="672" y="400"/>
              </a:cxn>
              <a:cxn ang="0">
                <a:pos x="1152" y="208"/>
              </a:cxn>
              <a:cxn ang="0">
                <a:pos x="1536" y="64"/>
              </a:cxn>
              <a:cxn ang="0">
                <a:pos x="1968" y="16"/>
              </a:cxn>
              <a:cxn ang="0">
                <a:pos x="2400" y="16"/>
              </a:cxn>
              <a:cxn ang="0">
                <a:pos x="2581" y="0"/>
              </a:cxn>
            </a:cxnLst>
            <a:rect l="0" t="0" r="r" b="b"/>
            <a:pathLst>
              <a:path w="2581" h="928">
                <a:moveTo>
                  <a:pt x="0" y="928"/>
                </a:moveTo>
                <a:cubicBezTo>
                  <a:pt x="88" y="852"/>
                  <a:pt x="176" y="776"/>
                  <a:pt x="288" y="688"/>
                </a:cubicBezTo>
                <a:cubicBezTo>
                  <a:pt x="400" y="600"/>
                  <a:pt x="528" y="480"/>
                  <a:pt x="672" y="400"/>
                </a:cubicBezTo>
                <a:cubicBezTo>
                  <a:pt x="816" y="320"/>
                  <a:pt x="1008" y="264"/>
                  <a:pt x="1152" y="208"/>
                </a:cubicBezTo>
                <a:cubicBezTo>
                  <a:pt x="1296" y="152"/>
                  <a:pt x="1400" y="96"/>
                  <a:pt x="1536" y="64"/>
                </a:cubicBezTo>
                <a:cubicBezTo>
                  <a:pt x="1672" y="32"/>
                  <a:pt x="1824" y="24"/>
                  <a:pt x="1968" y="16"/>
                </a:cubicBezTo>
                <a:cubicBezTo>
                  <a:pt x="2112" y="8"/>
                  <a:pt x="2298" y="19"/>
                  <a:pt x="2400" y="16"/>
                </a:cubicBezTo>
                <a:cubicBezTo>
                  <a:pt x="2502" y="13"/>
                  <a:pt x="2543" y="3"/>
                  <a:pt x="2581"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1848" name="Line 8"/>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49" name="Line 9"/>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0" name="Line 10"/>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1" name="Line 11"/>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52" name="Line 12"/>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53" name="Freeform 13"/>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4" name="Freeform 14"/>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5" name="Freeform 15"/>
          <p:cNvSpPr>
            <a:spLocks/>
          </p:cNvSpPr>
          <p:nvPr/>
        </p:nvSpPr>
        <p:spPr bwMode="auto">
          <a:xfrm>
            <a:off x="682625" y="1038225"/>
            <a:ext cx="7019925" cy="4813300"/>
          </a:xfrm>
          <a:custGeom>
            <a:avLst/>
            <a:gdLst/>
            <a:ahLst/>
            <a:cxnLst>
              <a:cxn ang="0">
                <a:pos x="0" y="2761"/>
              </a:cxn>
              <a:cxn ang="0">
                <a:pos x="493" y="2999"/>
              </a:cxn>
              <a:cxn ang="0">
                <a:pos x="1097" y="2907"/>
              </a:cxn>
              <a:cxn ang="0">
                <a:pos x="1527" y="2249"/>
              </a:cxn>
              <a:cxn ang="0">
                <a:pos x="1714" y="1671"/>
              </a:cxn>
              <a:cxn ang="0">
                <a:pos x="1764" y="1453"/>
              </a:cxn>
              <a:cxn ang="0">
                <a:pos x="1920" y="1271"/>
              </a:cxn>
              <a:cxn ang="0">
                <a:pos x="2322" y="960"/>
              </a:cxn>
              <a:cxn ang="0">
                <a:pos x="2706" y="749"/>
              </a:cxn>
              <a:cxn ang="0">
                <a:pos x="3063" y="576"/>
              </a:cxn>
              <a:cxn ang="0">
                <a:pos x="3511" y="411"/>
              </a:cxn>
              <a:cxn ang="0">
                <a:pos x="3831" y="347"/>
              </a:cxn>
              <a:cxn ang="0">
                <a:pos x="4114" y="338"/>
              </a:cxn>
              <a:cxn ang="0">
                <a:pos x="4388" y="338"/>
              </a:cxn>
              <a:cxn ang="0">
                <a:pos x="4315" y="0"/>
              </a:cxn>
            </a:cxnLst>
            <a:rect l="0" t="0" r="r" b="b"/>
            <a:pathLst>
              <a:path w="4422" h="3032">
                <a:moveTo>
                  <a:pt x="0" y="2761"/>
                </a:moveTo>
                <a:cubicBezTo>
                  <a:pt x="82" y="2802"/>
                  <a:pt x="310" y="2975"/>
                  <a:pt x="493" y="2999"/>
                </a:cubicBezTo>
                <a:cubicBezTo>
                  <a:pt x="676" y="3023"/>
                  <a:pt x="925" y="3032"/>
                  <a:pt x="1097" y="2907"/>
                </a:cubicBezTo>
                <a:cubicBezTo>
                  <a:pt x="1269" y="2782"/>
                  <a:pt x="1424" y="2455"/>
                  <a:pt x="1527" y="2249"/>
                </a:cubicBezTo>
                <a:cubicBezTo>
                  <a:pt x="1630" y="2043"/>
                  <a:pt x="1674" y="1804"/>
                  <a:pt x="1714" y="1671"/>
                </a:cubicBezTo>
                <a:cubicBezTo>
                  <a:pt x="1754" y="1538"/>
                  <a:pt x="1730" y="1520"/>
                  <a:pt x="1764" y="1453"/>
                </a:cubicBezTo>
                <a:cubicBezTo>
                  <a:pt x="1798" y="1386"/>
                  <a:pt x="1827" y="1353"/>
                  <a:pt x="1920" y="1271"/>
                </a:cubicBezTo>
                <a:cubicBezTo>
                  <a:pt x="2013" y="1189"/>
                  <a:pt x="2191" y="1047"/>
                  <a:pt x="2322" y="960"/>
                </a:cubicBezTo>
                <a:cubicBezTo>
                  <a:pt x="2453" y="873"/>
                  <a:pt x="2582" y="813"/>
                  <a:pt x="2706" y="749"/>
                </a:cubicBezTo>
                <a:cubicBezTo>
                  <a:pt x="2830" y="685"/>
                  <a:pt x="2929" y="632"/>
                  <a:pt x="3063" y="576"/>
                </a:cubicBezTo>
                <a:cubicBezTo>
                  <a:pt x="3197" y="520"/>
                  <a:pt x="3383" y="449"/>
                  <a:pt x="3511" y="411"/>
                </a:cubicBezTo>
                <a:cubicBezTo>
                  <a:pt x="3639" y="373"/>
                  <a:pt x="3731" y="359"/>
                  <a:pt x="3831" y="347"/>
                </a:cubicBezTo>
                <a:cubicBezTo>
                  <a:pt x="3931" y="335"/>
                  <a:pt x="4021" y="339"/>
                  <a:pt x="4114" y="338"/>
                </a:cubicBezTo>
                <a:cubicBezTo>
                  <a:pt x="4207" y="337"/>
                  <a:pt x="4354" y="394"/>
                  <a:pt x="4388" y="338"/>
                </a:cubicBezTo>
                <a:cubicBezTo>
                  <a:pt x="4422" y="282"/>
                  <a:pt x="4330" y="70"/>
                  <a:pt x="431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6" name="Freeform 16"/>
          <p:cNvSpPr>
            <a:spLocks/>
          </p:cNvSpPr>
          <p:nvPr/>
        </p:nvSpPr>
        <p:spPr bwMode="auto">
          <a:xfrm>
            <a:off x="652463" y="1211263"/>
            <a:ext cx="4348162" cy="2422525"/>
          </a:xfrm>
          <a:custGeom>
            <a:avLst/>
            <a:gdLst/>
            <a:ahLst/>
            <a:cxnLst>
              <a:cxn ang="0">
                <a:pos x="0" y="1226"/>
              </a:cxn>
              <a:cxn ang="0">
                <a:pos x="617" y="1496"/>
              </a:cxn>
              <a:cxn ang="0">
                <a:pos x="1221" y="1404"/>
              </a:cxn>
              <a:cxn ang="0">
                <a:pos x="1856" y="942"/>
              </a:cxn>
              <a:cxn ang="0">
                <a:pos x="2579" y="485"/>
              </a:cxn>
              <a:cxn ang="0">
                <a:pos x="2716" y="110"/>
              </a:cxn>
              <a:cxn ang="0">
                <a:pos x="2716" y="0"/>
              </a:cxn>
            </a:cxnLst>
            <a:rect l="0" t="0" r="r" b="b"/>
            <a:pathLst>
              <a:path w="2739" h="1526">
                <a:moveTo>
                  <a:pt x="0" y="1226"/>
                </a:moveTo>
                <a:cubicBezTo>
                  <a:pt x="103" y="1273"/>
                  <a:pt x="414" y="1466"/>
                  <a:pt x="617" y="1496"/>
                </a:cubicBezTo>
                <a:cubicBezTo>
                  <a:pt x="820" y="1526"/>
                  <a:pt x="1015" y="1496"/>
                  <a:pt x="1221" y="1404"/>
                </a:cubicBezTo>
                <a:cubicBezTo>
                  <a:pt x="1427" y="1312"/>
                  <a:pt x="1630" y="1095"/>
                  <a:pt x="1856" y="942"/>
                </a:cubicBezTo>
                <a:cubicBezTo>
                  <a:pt x="2082" y="789"/>
                  <a:pt x="2436" y="624"/>
                  <a:pt x="2579" y="485"/>
                </a:cubicBezTo>
                <a:cubicBezTo>
                  <a:pt x="2722" y="346"/>
                  <a:pt x="2693" y="191"/>
                  <a:pt x="2716" y="110"/>
                </a:cubicBezTo>
                <a:cubicBezTo>
                  <a:pt x="2739" y="29"/>
                  <a:pt x="2716" y="23"/>
                  <a:pt x="27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1857" name="AutoShape 17"/>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8" name="AutoShape 18"/>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59" name="AutoShape 19"/>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0" name="AutoShape 20"/>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1" name="AutoShape 21"/>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1862" name="Freeform 22"/>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3" name="Freeform 23"/>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4" name="Freeform 24"/>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5" name="Freeform 25"/>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1866" name="Line 26"/>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1867" name="Text Box 27"/>
          <p:cNvSpPr txBox="1">
            <a:spLocks noChangeArrowheads="1"/>
          </p:cNvSpPr>
          <p:nvPr/>
        </p:nvSpPr>
        <p:spPr bwMode="auto">
          <a:xfrm>
            <a:off x="70104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1868" name="Text Box 28"/>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1869" name="Text Box 29"/>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1870" name="Text Box 30"/>
          <p:cNvSpPr txBox="1">
            <a:spLocks noChangeArrowheads="1"/>
          </p:cNvSpPr>
          <p:nvPr/>
        </p:nvSpPr>
        <p:spPr bwMode="auto">
          <a:xfrm>
            <a:off x="5791200" y="68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1871" name="Text Box 31"/>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2" name="Text Box 32"/>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1873" name="Text Box 33"/>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1874" name="Text Box 34"/>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5" name="Text Box 35"/>
          <p:cNvSpPr txBox="1">
            <a:spLocks noChangeArrowheads="1"/>
          </p:cNvSpPr>
          <p:nvPr/>
        </p:nvSpPr>
        <p:spPr bwMode="auto">
          <a:xfrm>
            <a:off x="3810000" y="609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1876" name="Text Box 36"/>
          <p:cNvSpPr txBox="1">
            <a:spLocks noChangeArrowheads="1"/>
          </p:cNvSpPr>
          <p:nvPr/>
        </p:nvSpPr>
        <p:spPr bwMode="auto">
          <a:xfrm>
            <a:off x="4572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1877" name="Text Box 37"/>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1878" name="Line 38"/>
          <p:cNvSpPr>
            <a:spLocks noChangeShapeType="1"/>
          </p:cNvSpPr>
          <p:nvPr/>
        </p:nvSpPr>
        <p:spPr bwMode="auto">
          <a:xfrm flipH="1">
            <a:off x="3733800" y="1828800"/>
            <a:ext cx="914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1879" name="Line 39"/>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0" name="Line 40"/>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1881" name="Text Box 41"/>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1882" name="Text Box 42"/>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1884"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1885"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3433"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1888" name="Text Box 48"/>
          <p:cNvSpPr txBox="1">
            <a:spLocks noChangeArrowheads="1"/>
          </p:cNvSpPr>
          <p:nvPr/>
        </p:nvSpPr>
        <p:spPr bwMode="auto">
          <a:xfrm>
            <a:off x="4876800" y="3733800"/>
            <a:ext cx="4267200" cy="822325"/>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Is </a:t>
            </a:r>
            <a:r>
              <a:rPr lang="en-US" b="1" i="1">
                <a:solidFill>
                  <a:srgbClr val="000000"/>
                </a:solidFill>
                <a:latin typeface="Arial" pitchFamily="34" charset="0"/>
              </a:rPr>
              <a:t>shearing</a:t>
            </a:r>
            <a:r>
              <a:rPr lang="en-US">
                <a:solidFill>
                  <a:srgbClr val="000000"/>
                </a:solidFill>
                <a:latin typeface="Arial" pitchFamily="34" charset="0"/>
              </a:rPr>
              <a:t> strengthening or weakening the </a:t>
            </a:r>
            <a:r>
              <a:rPr lang="en-US" b="1" i="1">
                <a:solidFill>
                  <a:srgbClr val="FF0000"/>
                </a:solidFill>
                <a:latin typeface="Arial" pitchFamily="34" charset="0"/>
              </a:rPr>
              <a:t>warm front</a:t>
            </a:r>
            <a:r>
              <a:rPr lang="en-US">
                <a:solidFill>
                  <a:srgbClr val="000000"/>
                </a:solidFill>
                <a:latin typeface="Arial"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Chapter 6:  Fronts</a:t>
            </a:r>
          </a:p>
        </p:txBody>
      </p:sp>
      <p:pic>
        <p:nvPicPr>
          <p:cNvPr id="288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500" y="866775"/>
            <a:ext cx="4191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3890" name="Rectangle 2"/>
          <p:cNvSpPr>
            <a:spLocks noChangeArrowheads="1"/>
          </p:cNvSpPr>
          <p:nvPr/>
        </p:nvSpPr>
        <p:spPr bwMode="auto">
          <a:xfrm>
            <a:off x="0" y="2286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3892" name="Freeform 4"/>
          <p:cNvSpPr>
            <a:spLocks/>
          </p:cNvSpPr>
          <p:nvPr/>
        </p:nvSpPr>
        <p:spPr bwMode="auto">
          <a:xfrm>
            <a:off x="2667000" y="3276600"/>
            <a:ext cx="1155700" cy="3429000"/>
          </a:xfrm>
          <a:custGeom>
            <a:avLst/>
            <a:gdLst/>
            <a:ahLst/>
            <a:cxnLst>
              <a:cxn ang="0">
                <a:pos x="0" y="2160"/>
              </a:cxn>
              <a:cxn ang="0">
                <a:pos x="192" y="1776"/>
              </a:cxn>
              <a:cxn ang="0">
                <a:pos x="336" y="1440"/>
              </a:cxn>
              <a:cxn ang="0">
                <a:pos x="480" y="1104"/>
              </a:cxn>
              <a:cxn ang="0">
                <a:pos x="624" y="720"/>
              </a:cxn>
              <a:cxn ang="0">
                <a:pos x="720" y="336"/>
              </a:cxn>
              <a:cxn ang="0">
                <a:pos x="576" y="0"/>
              </a:cxn>
            </a:cxnLst>
            <a:rect l="0" t="0" r="r" b="b"/>
            <a:pathLst>
              <a:path w="728" h="2160">
                <a:moveTo>
                  <a:pt x="0" y="2160"/>
                </a:moveTo>
                <a:cubicBezTo>
                  <a:pt x="68" y="2028"/>
                  <a:pt x="136" y="1896"/>
                  <a:pt x="192" y="1776"/>
                </a:cubicBezTo>
                <a:cubicBezTo>
                  <a:pt x="248" y="1656"/>
                  <a:pt x="288" y="1552"/>
                  <a:pt x="336" y="1440"/>
                </a:cubicBezTo>
                <a:cubicBezTo>
                  <a:pt x="384" y="1328"/>
                  <a:pt x="432" y="1224"/>
                  <a:pt x="480" y="1104"/>
                </a:cubicBezTo>
                <a:cubicBezTo>
                  <a:pt x="528" y="984"/>
                  <a:pt x="584" y="848"/>
                  <a:pt x="624" y="720"/>
                </a:cubicBezTo>
                <a:cubicBezTo>
                  <a:pt x="664" y="592"/>
                  <a:pt x="728" y="456"/>
                  <a:pt x="720" y="336"/>
                </a:cubicBezTo>
                <a:cubicBezTo>
                  <a:pt x="712" y="216"/>
                  <a:pt x="644" y="108"/>
                  <a:pt x="576"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3893" name="Freeform 5"/>
          <p:cNvSpPr>
            <a:spLocks/>
          </p:cNvSpPr>
          <p:nvPr/>
        </p:nvSpPr>
        <p:spPr bwMode="auto">
          <a:xfrm>
            <a:off x="3581400" y="1774825"/>
            <a:ext cx="4125913" cy="1501775"/>
          </a:xfrm>
          <a:custGeom>
            <a:avLst/>
            <a:gdLst/>
            <a:ahLst/>
            <a:cxnLst>
              <a:cxn ang="0">
                <a:pos x="0" y="946"/>
              </a:cxn>
              <a:cxn ang="0">
                <a:pos x="288" y="706"/>
              </a:cxn>
              <a:cxn ang="0">
                <a:pos x="672" y="418"/>
              </a:cxn>
              <a:cxn ang="0">
                <a:pos x="1152" y="226"/>
              </a:cxn>
              <a:cxn ang="0">
                <a:pos x="1536" y="82"/>
              </a:cxn>
              <a:cxn ang="0">
                <a:pos x="1968" y="34"/>
              </a:cxn>
              <a:cxn ang="0">
                <a:pos x="2343" y="9"/>
              </a:cxn>
              <a:cxn ang="0">
                <a:pos x="2599" y="0"/>
              </a:cxn>
            </a:cxnLst>
            <a:rect l="0" t="0" r="r" b="b"/>
            <a:pathLst>
              <a:path w="2599" h="946">
                <a:moveTo>
                  <a:pt x="0" y="946"/>
                </a:moveTo>
                <a:cubicBezTo>
                  <a:pt x="88" y="870"/>
                  <a:pt x="176" y="794"/>
                  <a:pt x="288" y="706"/>
                </a:cubicBezTo>
                <a:cubicBezTo>
                  <a:pt x="400" y="618"/>
                  <a:pt x="528" y="498"/>
                  <a:pt x="672" y="418"/>
                </a:cubicBezTo>
                <a:cubicBezTo>
                  <a:pt x="816" y="338"/>
                  <a:pt x="1008" y="282"/>
                  <a:pt x="1152" y="226"/>
                </a:cubicBezTo>
                <a:cubicBezTo>
                  <a:pt x="1296" y="170"/>
                  <a:pt x="1400" y="114"/>
                  <a:pt x="1536" y="82"/>
                </a:cubicBezTo>
                <a:cubicBezTo>
                  <a:pt x="1672" y="50"/>
                  <a:pt x="1834" y="46"/>
                  <a:pt x="1968" y="34"/>
                </a:cubicBezTo>
                <a:cubicBezTo>
                  <a:pt x="2102" y="22"/>
                  <a:pt x="2238" y="15"/>
                  <a:pt x="2343" y="9"/>
                </a:cubicBezTo>
                <a:cubicBezTo>
                  <a:pt x="2448" y="3"/>
                  <a:pt x="2546" y="2"/>
                  <a:pt x="2599"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3894" name="Line 6"/>
          <p:cNvSpPr>
            <a:spLocks noChangeShapeType="1"/>
          </p:cNvSpPr>
          <p:nvPr/>
        </p:nvSpPr>
        <p:spPr bwMode="auto">
          <a:xfrm flipH="1">
            <a:off x="4419600" y="1219200"/>
            <a:ext cx="1143000" cy="3048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5" name="Line 7"/>
          <p:cNvSpPr>
            <a:spLocks noChangeShapeType="1"/>
          </p:cNvSpPr>
          <p:nvPr/>
        </p:nvSpPr>
        <p:spPr bwMode="auto">
          <a:xfrm flipH="1">
            <a:off x="3733800" y="1828800"/>
            <a:ext cx="914400" cy="457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896" name="Line 8"/>
          <p:cNvSpPr>
            <a:spLocks noChangeShapeType="1"/>
          </p:cNvSpPr>
          <p:nvPr/>
        </p:nvSpPr>
        <p:spPr bwMode="auto">
          <a:xfrm flipV="1">
            <a:off x="5410200" y="1371600"/>
            <a:ext cx="1295400" cy="2286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897" name="Freeform 9"/>
          <p:cNvSpPr>
            <a:spLocks/>
          </p:cNvSpPr>
          <p:nvPr/>
        </p:nvSpPr>
        <p:spPr bwMode="auto">
          <a:xfrm>
            <a:off x="2598738" y="4648200"/>
            <a:ext cx="3017837" cy="1963738"/>
          </a:xfrm>
          <a:custGeom>
            <a:avLst/>
            <a:gdLst/>
            <a:ahLst/>
            <a:cxnLst>
              <a:cxn ang="0">
                <a:pos x="0" y="1237"/>
              </a:cxn>
              <a:cxn ang="0">
                <a:pos x="100" y="1026"/>
              </a:cxn>
              <a:cxn ang="0">
                <a:pos x="210" y="770"/>
              </a:cxn>
              <a:cxn ang="0">
                <a:pos x="374" y="386"/>
              </a:cxn>
              <a:cxn ang="0">
                <a:pos x="502" y="94"/>
              </a:cxn>
              <a:cxn ang="0">
                <a:pos x="571" y="0"/>
              </a:cxn>
              <a:cxn ang="0">
                <a:pos x="859" y="96"/>
              </a:cxn>
              <a:cxn ang="0">
                <a:pos x="1033" y="267"/>
              </a:cxn>
              <a:cxn ang="0">
                <a:pos x="1197" y="487"/>
              </a:cxn>
              <a:cxn ang="0">
                <a:pos x="1344" y="642"/>
              </a:cxn>
              <a:cxn ang="0">
                <a:pos x="1444" y="853"/>
              </a:cxn>
              <a:cxn ang="0">
                <a:pos x="1618" y="1072"/>
              </a:cxn>
              <a:cxn ang="0">
                <a:pos x="1901" y="1173"/>
              </a:cxn>
            </a:cxnLst>
            <a:rect l="0" t="0" r="r" b="b"/>
            <a:pathLst>
              <a:path w="1901" h="1237">
                <a:moveTo>
                  <a:pt x="0" y="1237"/>
                </a:moveTo>
                <a:cubicBezTo>
                  <a:pt x="15" y="1205"/>
                  <a:pt x="65" y="1104"/>
                  <a:pt x="100" y="1026"/>
                </a:cubicBezTo>
                <a:cubicBezTo>
                  <a:pt x="135" y="948"/>
                  <a:pt x="164" y="877"/>
                  <a:pt x="210" y="770"/>
                </a:cubicBezTo>
                <a:cubicBezTo>
                  <a:pt x="256" y="663"/>
                  <a:pt x="325" y="499"/>
                  <a:pt x="374" y="386"/>
                </a:cubicBezTo>
                <a:cubicBezTo>
                  <a:pt x="423" y="273"/>
                  <a:pt x="469" y="158"/>
                  <a:pt x="502" y="94"/>
                </a:cubicBezTo>
                <a:cubicBezTo>
                  <a:pt x="535" y="30"/>
                  <a:pt x="512" y="0"/>
                  <a:pt x="571" y="0"/>
                </a:cubicBezTo>
                <a:cubicBezTo>
                  <a:pt x="630" y="0"/>
                  <a:pt x="782" y="52"/>
                  <a:pt x="859" y="96"/>
                </a:cubicBezTo>
                <a:cubicBezTo>
                  <a:pt x="936" y="140"/>
                  <a:pt x="977" y="202"/>
                  <a:pt x="1033" y="267"/>
                </a:cubicBezTo>
                <a:cubicBezTo>
                  <a:pt x="1089" y="332"/>
                  <a:pt x="1145" y="425"/>
                  <a:pt x="1197" y="487"/>
                </a:cubicBezTo>
                <a:cubicBezTo>
                  <a:pt x="1249" y="549"/>
                  <a:pt x="1303" y="581"/>
                  <a:pt x="1344" y="642"/>
                </a:cubicBezTo>
                <a:cubicBezTo>
                  <a:pt x="1385" y="703"/>
                  <a:pt x="1398" y="781"/>
                  <a:pt x="1444" y="853"/>
                </a:cubicBezTo>
                <a:cubicBezTo>
                  <a:pt x="1490" y="925"/>
                  <a:pt x="1542" y="1019"/>
                  <a:pt x="1618" y="1072"/>
                </a:cubicBezTo>
                <a:cubicBezTo>
                  <a:pt x="1694" y="1125"/>
                  <a:pt x="1842" y="1152"/>
                  <a:pt x="1901" y="1173"/>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8" name="Freeform 10"/>
          <p:cNvSpPr>
            <a:spLocks/>
          </p:cNvSpPr>
          <p:nvPr/>
        </p:nvSpPr>
        <p:spPr bwMode="auto">
          <a:xfrm>
            <a:off x="2351088" y="3579813"/>
            <a:ext cx="3367087" cy="3074987"/>
          </a:xfrm>
          <a:custGeom>
            <a:avLst/>
            <a:gdLst/>
            <a:ahLst/>
            <a:cxnLst>
              <a:cxn ang="0">
                <a:pos x="0" y="1937"/>
              </a:cxn>
              <a:cxn ang="0">
                <a:pos x="302" y="1270"/>
              </a:cxn>
              <a:cxn ang="0">
                <a:pos x="530" y="794"/>
              </a:cxn>
              <a:cxn ang="0">
                <a:pos x="722" y="374"/>
              </a:cxn>
              <a:cxn ang="0">
                <a:pos x="814" y="54"/>
              </a:cxn>
              <a:cxn ang="0">
                <a:pos x="919" y="49"/>
              </a:cxn>
              <a:cxn ang="0">
                <a:pos x="1262" y="227"/>
              </a:cxn>
              <a:cxn ang="0">
                <a:pos x="1536" y="556"/>
              </a:cxn>
              <a:cxn ang="0">
                <a:pos x="1765" y="867"/>
              </a:cxn>
              <a:cxn ang="0">
                <a:pos x="1929" y="1096"/>
              </a:cxn>
              <a:cxn ang="0">
                <a:pos x="2121" y="1279"/>
              </a:cxn>
            </a:cxnLst>
            <a:rect l="0" t="0" r="r" b="b"/>
            <a:pathLst>
              <a:path w="2121" h="1937">
                <a:moveTo>
                  <a:pt x="0" y="1937"/>
                </a:moveTo>
                <a:cubicBezTo>
                  <a:pt x="50" y="1826"/>
                  <a:pt x="214" y="1460"/>
                  <a:pt x="302" y="1270"/>
                </a:cubicBezTo>
                <a:cubicBezTo>
                  <a:pt x="390" y="1080"/>
                  <a:pt x="460" y="943"/>
                  <a:pt x="530" y="794"/>
                </a:cubicBezTo>
                <a:cubicBezTo>
                  <a:pt x="600" y="645"/>
                  <a:pt x="675" y="497"/>
                  <a:pt x="722" y="374"/>
                </a:cubicBezTo>
                <a:cubicBezTo>
                  <a:pt x="769" y="251"/>
                  <a:pt x="781" y="108"/>
                  <a:pt x="814" y="54"/>
                </a:cubicBezTo>
                <a:cubicBezTo>
                  <a:pt x="847" y="0"/>
                  <a:pt x="844" y="20"/>
                  <a:pt x="919" y="49"/>
                </a:cubicBezTo>
                <a:cubicBezTo>
                  <a:pt x="994" y="78"/>
                  <a:pt x="1159" y="142"/>
                  <a:pt x="1262" y="227"/>
                </a:cubicBezTo>
                <a:cubicBezTo>
                  <a:pt x="1365" y="312"/>
                  <a:pt x="1452" y="449"/>
                  <a:pt x="1536" y="556"/>
                </a:cubicBezTo>
                <a:cubicBezTo>
                  <a:pt x="1620" y="663"/>
                  <a:pt x="1700" y="777"/>
                  <a:pt x="1765" y="867"/>
                </a:cubicBezTo>
                <a:cubicBezTo>
                  <a:pt x="1830" y="957"/>
                  <a:pt x="1870" y="1027"/>
                  <a:pt x="1929" y="1096"/>
                </a:cubicBezTo>
                <a:cubicBezTo>
                  <a:pt x="1988" y="1165"/>
                  <a:pt x="2081" y="1241"/>
                  <a:pt x="2121" y="1279"/>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899" name="Freeform 11"/>
          <p:cNvSpPr>
            <a:spLocks/>
          </p:cNvSpPr>
          <p:nvPr/>
        </p:nvSpPr>
        <p:spPr bwMode="auto">
          <a:xfrm>
            <a:off x="682625" y="1150938"/>
            <a:ext cx="6167438" cy="4700587"/>
          </a:xfrm>
          <a:custGeom>
            <a:avLst/>
            <a:gdLst/>
            <a:ahLst/>
            <a:cxnLst>
              <a:cxn ang="0">
                <a:pos x="0" y="2690"/>
              </a:cxn>
              <a:cxn ang="0">
                <a:pos x="493" y="2928"/>
              </a:cxn>
              <a:cxn ang="0">
                <a:pos x="1097" y="2836"/>
              </a:cxn>
              <a:cxn ang="0">
                <a:pos x="1527" y="2178"/>
              </a:cxn>
              <a:cxn ang="0">
                <a:pos x="1714" y="1600"/>
              </a:cxn>
              <a:cxn ang="0">
                <a:pos x="1764" y="1382"/>
              </a:cxn>
              <a:cxn ang="0">
                <a:pos x="1920" y="1200"/>
              </a:cxn>
              <a:cxn ang="0">
                <a:pos x="2295" y="841"/>
              </a:cxn>
              <a:cxn ang="0">
                <a:pos x="2688" y="612"/>
              </a:cxn>
              <a:cxn ang="0">
                <a:pos x="3063" y="505"/>
              </a:cxn>
              <a:cxn ang="0">
                <a:pos x="3511" y="340"/>
              </a:cxn>
              <a:cxn ang="0">
                <a:pos x="3730" y="256"/>
              </a:cxn>
              <a:cxn ang="0">
                <a:pos x="3885" y="0"/>
              </a:cxn>
            </a:cxnLst>
            <a:rect l="0" t="0" r="r" b="b"/>
            <a:pathLst>
              <a:path w="3885" h="2961">
                <a:moveTo>
                  <a:pt x="0" y="2690"/>
                </a:moveTo>
                <a:cubicBezTo>
                  <a:pt x="82" y="2731"/>
                  <a:pt x="310" y="2904"/>
                  <a:pt x="493" y="2928"/>
                </a:cubicBezTo>
                <a:cubicBezTo>
                  <a:pt x="676" y="2952"/>
                  <a:pt x="925" y="2961"/>
                  <a:pt x="1097" y="2836"/>
                </a:cubicBezTo>
                <a:cubicBezTo>
                  <a:pt x="1269" y="2711"/>
                  <a:pt x="1424" y="2384"/>
                  <a:pt x="1527" y="2178"/>
                </a:cubicBezTo>
                <a:cubicBezTo>
                  <a:pt x="1630" y="1972"/>
                  <a:pt x="1674" y="1733"/>
                  <a:pt x="1714" y="1600"/>
                </a:cubicBezTo>
                <a:cubicBezTo>
                  <a:pt x="1754" y="1467"/>
                  <a:pt x="1730" y="1449"/>
                  <a:pt x="1764" y="1382"/>
                </a:cubicBezTo>
                <a:cubicBezTo>
                  <a:pt x="1798" y="1315"/>
                  <a:pt x="1832" y="1290"/>
                  <a:pt x="1920" y="1200"/>
                </a:cubicBezTo>
                <a:cubicBezTo>
                  <a:pt x="2008" y="1110"/>
                  <a:pt x="2167" y="939"/>
                  <a:pt x="2295" y="841"/>
                </a:cubicBezTo>
                <a:cubicBezTo>
                  <a:pt x="2423" y="743"/>
                  <a:pt x="2560" y="668"/>
                  <a:pt x="2688" y="612"/>
                </a:cubicBezTo>
                <a:cubicBezTo>
                  <a:pt x="2816" y="556"/>
                  <a:pt x="2926" y="550"/>
                  <a:pt x="3063" y="505"/>
                </a:cubicBezTo>
                <a:cubicBezTo>
                  <a:pt x="3200" y="460"/>
                  <a:pt x="3400" y="381"/>
                  <a:pt x="3511" y="340"/>
                </a:cubicBezTo>
                <a:cubicBezTo>
                  <a:pt x="3622" y="299"/>
                  <a:pt x="3668" y="313"/>
                  <a:pt x="3730" y="256"/>
                </a:cubicBezTo>
                <a:cubicBezTo>
                  <a:pt x="3792" y="199"/>
                  <a:pt x="3853" y="53"/>
                  <a:pt x="388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0" name="Freeform 12"/>
          <p:cNvSpPr>
            <a:spLocks/>
          </p:cNvSpPr>
          <p:nvPr/>
        </p:nvSpPr>
        <p:spPr bwMode="auto">
          <a:xfrm>
            <a:off x="623888" y="1309688"/>
            <a:ext cx="4470400" cy="3457575"/>
          </a:xfrm>
          <a:custGeom>
            <a:avLst/>
            <a:gdLst/>
            <a:ahLst/>
            <a:cxnLst>
              <a:cxn ang="0">
                <a:pos x="0" y="1868"/>
              </a:cxn>
              <a:cxn ang="0">
                <a:pos x="539" y="2145"/>
              </a:cxn>
              <a:cxn ang="0">
                <a:pos x="1143" y="2053"/>
              </a:cxn>
              <a:cxn ang="0">
                <a:pos x="1573" y="1395"/>
              </a:cxn>
              <a:cxn ang="0">
                <a:pos x="1975" y="914"/>
              </a:cxn>
              <a:cxn ang="0">
                <a:pos x="2213" y="686"/>
              </a:cxn>
              <a:cxn ang="0">
                <a:pos x="2432" y="485"/>
              </a:cxn>
              <a:cxn ang="0">
                <a:pos x="2624" y="320"/>
              </a:cxn>
              <a:cxn ang="0">
                <a:pos x="2816" y="0"/>
              </a:cxn>
            </a:cxnLst>
            <a:rect l="0" t="0" r="r" b="b"/>
            <a:pathLst>
              <a:path w="2816" h="2178">
                <a:moveTo>
                  <a:pt x="0" y="1868"/>
                </a:moveTo>
                <a:cubicBezTo>
                  <a:pt x="91" y="1914"/>
                  <a:pt x="349" y="2114"/>
                  <a:pt x="539" y="2145"/>
                </a:cubicBezTo>
                <a:cubicBezTo>
                  <a:pt x="729" y="2176"/>
                  <a:pt x="971" y="2178"/>
                  <a:pt x="1143" y="2053"/>
                </a:cubicBezTo>
                <a:cubicBezTo>
                  <a:pt x="1315" y="1928"/>
                  <a:pt x="1434" y="1585"/>
                  <a:pt x="1573" y="1395"/>
                </a:cubicBezTo>
                <a:cubicBezTo>
                  <a:pt x="1712" y="1205"/>
                  <a:pt x="1868" y="1032"/>
                  <a:pt x="1975" y="914"/>
                </a:cubicBezTo>
                <a:cubicBezTo>
                  <a:pt x="2082" y="796"/>
                  <a:pt x="2137" y="757"/>
                  <a:pt x="2213" y="686"/>
                </a:cubicBezTo>
                <a:cubicBezTo>
                  <a:pt x="2289" y="615"/>
                  <a:pt x="2364" y="546"/>
                  <a:pt x="2432" y="485"/>
                </a:cubicBezTo>
                <a:cubicBezTo>
                  <a:pt x="2500" y="424"/>
                  <a:pt x="2560" y="401"/>
                  <a:pt x="2624" y="320"/>
                </a:cubicBezTo>
                <a:cubicBezTo>
                  <a:pt x="2688" y="239"/>
                  <a:pt x="2776" y="67"/>
                  <a:pt x="281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1" name="Freeform 13"/>
          <p:cNvSpPr>
            <a:spLocks/>
          </p:cNvSpPr>
          <p:nvPr/>
        </p:nvSpPr>
        <p:spPr bwMode="auto">
          <a:xfrm>
            <a:off x="652463" y="1266825"/>
            <a:ext cx="3470275" cy="2374900"/>
          </a:xfrm>
          <a:custGeom>
            <a:avLst/>
            <a:gdLst/>
            <a:ahLst/>
            <a:cxnLst>
              <a:cxn ang="0">
                <a:pos x="0" y="1191"/>
              </a:cxn>
              <a:cxn ang="0">
                <a:pos x="617" y="1461"/>
              </a:cxn>
              <a:cxn ang="0">
                <a:pos x="1116" y="1399"/>
              </a:cxn>
              <a:cxn ang="0">
                <a:pos x="1509" y="1051"/>
              </a:cxn>
              <a:cxn ang="0">
                <a:pos x="1783" y="704"/>
              </a:cxn>
              <a:cxn ang="0">
                <a:pos x="2030" y="311"/>
              </a:cxn>
              <a:cxn ang="0">
                <a:pos x="2186" y="0"/>
              </a:cxn>
            </a:cxnLst>
            <a:rect l="0" t="0" r="r" b="b"/>
            <a:pathLst>
              <a:path w="2186" h="1496">
                <a:moveTo>
                  <a:pt x="0" y="1191"/>
                </a:moveTo>
                <a:cubicBezTo>
                  <a:pt x="103" y="1238"/>
                  <a:pt x="431" y="1426"/>
                  <a:pt x="617" y="1461"/>
                </a:cubicBezTo>
                <a:cubicBezTo>
                  <a:pt x="803" y="1496"/>
                  <a:pt x="967" y="1467"/>
                  <a:pt x="1116" y="1399"/>
                </a:cubicBezTo>
                <a:cubicBezTo>
                  <a:pt x="1265" y="1331"/>
                  <a:pt x="1398" y="1167"/>
                  <a:pt x="1509" y="1051"/>
                </a:cubicBezTo>
                <a:cubicBezTo>
                  <a:pt x="1620" y="935"/>
                  <a:pt x="1696" y="827"/>
                  <a:pt x="1783" y="704"/>
                </a:cubicBezTo>
                <a:cubicBezTo>
                  <a:pt x="1870" y="581"/>
                  <a:pt x="1963" y="428"/>
                  <a:pt x="2030" y="311"/>
                </a:cubicBezTo>
                <a:cubicBezTo>
                  <a:pt x="2097" y="194"/>
                  <a:pt x="2154" y="65"/>
                  <a:pt x="21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02" name="AutoShape 14"/>
          <p:cNvSpPr>
            <a:spLocks noChangeArrowheads="1"/>
          </p:cNvSpPr>
          <p:nvPr/>
        </p:nvSpPr>
        <p:spPr bwMode="auto">
          <a:xfrm>
            <a:off x="3124200" y="54864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3" name="AutoShape 15"/>
          <p:cNvSpPr>
            <a:spLocks noChangeArrowheads="1"/>
          </p:cNvSpPr>
          <p:nvPr/>
        </p:nvSpPr>
        <p:spPr bwMode="auto">
          <a:xfrm>
            <a:off x="3352800" y="48768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4" name="AutoShape 16"/>
          <p:cNvSpPr>
            <a:spLocks noChangeArrowheads="1"/>
          </p:cNvSpPr>
          <p:nvPr/>
        </p:nvSpPr>
        <p:spPr bwMode="auto">
          <a:xfrm rot="-197767">
            <a:off x="35814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5" name="AutoShape 17"/>
          <p:cNvSpPr>
            <a:spLocks noChangeArrowheads="1"/>
          </p:cNvSpPr>
          <p:nvPr/>
        </p:nvSpPr>
        <p:spPr bwMode="auto">
          <a:xfrm>
            <a:off x="2819400" y="6172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6" name="AutoShape 18"/>
          <p:cNvSpPr>
            <a:spLocks noChangeArrowheads="1"/>
          </p:cNvSpPr>
          <p:nvPr/>
        </p:nvSpPr>
        <p:spPr bwMode="auto">
          <a:xfrm rot="4492384">
            <a:off x="3714750" y="340995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3907" name="Freeform 19"/>
          <p:cNvSpPr>
            <a:spLocks/>
          </p:cNvSpPr>
          <p:nvPr/>
        </p:nvSpPr>
        <p:spPr bwMode="auto">
          <a:xfrm>
            <a:off x="5608638" y="17780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8" name="Freeform 20"/>
          <p:cNvSpPr>
            <a:spLocks/>
          </p:cNvSpPr>
          <p:nvPr/>
        </p:nvSpPr>
        <p:spPr bwMode="auto">
          <a:xfrm>
            <a:off x="4800600" y="21018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09" name="Freeform 21"/>
          <p:cNvSpPr>
            <a:spLocks/>
          </p:cNvSpPr>
          <p:nvPr/>
        </p:nvSpPr>
        <p:spPr bwMode="auto">
          <a:xfrm rot="-1156786">
            <a:off x="3770313" y="271145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0" name="Freeform 22"/>
          <p:cNvSpPr>
            <a:spLocks/>
          </p:cNvSpPr>
          <p:nvPr/>
        </p:nvSpPr>
        <p:spPr bwMode="auto">
          <a:xfrm rot="1131317">
            <a:off x="6665913" y="16002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3911" name="Freeform 23"/>
          <p:cNvSpPr>
            <a:spLocks/>
          </p:cNvSpPr>
          <p:nvPr/>
        </p:nvSpPr>
        <p:spPr bwMode="auto">
          <a:xfrm>
            <a:off x="784225" y="1222375"/>
            <a:ext cx="2627313" cy="1747838"/>
          </a:xfrm>
          <a:custGeom>
            <a:avLst/>
            <a:gdLst/>
            <a:ahLst/>
            <a:cxnLst>
              <a:cxn ang="0">
                <a:pos x="0" y="761"/>
              </a:cxn>
              <a:cxn ang="0">
                <a:pos x="283" y="981"/>
              </a:cxn>
              <a:cxn ang="0">
                <a:pos x="557" y="1088"/>
              </a:cxn>
              <a:cxn ang="0">
                <a:pos x="896" y="1061"/>
              </a:cxn>
              <a:cxn ang="0">
                <a:pos x="1133" y="851"/>
              </a:cxn>
              <a:cxn ang="0">
                <a:pos x="1335" y="576"/>
              </a:cxn>
              <a:cxn ang="0">
                <a:pos x="1517" y="339"/>
              </a:cxn>
              <a:cxn ang="0">
                <a:pos x="1655" y="0"/>
              </a:cxn>
            </a:cxnLst>
            <a:rect l="0" t="0" r="r" b="b"/>
            <a:pathLst>
              <a:path w="1655" h="1101">
                <a:moveTo>
                  <a:pt x="0" y="761"/>
                </a:moveTo>
                <a:cubicBezTo>
                  <a:pt x="47" y="798"/>
                  <a:pt x="190" y="926"/>
                  <a:pt x="283" y="981"/>
                </a:cubicBezTo>
                <a:cubicBezTo>
                  <a:pt x="376" y="1036"/>
                  <a:pt x="455" y="1075"/>
                  <a:pt x="557" y="1088"/>
                </a:cubicBezTo>
                <a:cubicBezTo>
                  <a:pt x="659" y="1101"/>
                  <a:pt x="800" y="1100"/>
                  <a:pt x="896" y="1061"/>
                </a:cubicBezTo>
                <a:cubicBezTo>
                  <a:pt x="992" y="1022"/>
                  <a:pt x="1060" y="932"/>
                  <a:pt x="1133" y="851"/>
                </a:cubicBezTo>
                <a:cubicBezTo>
                  <a:pt x="1206" y="770"/>
                  <a:pt x="1271" y="661"/>
                  <a:pt x="1335" y="576"/>
                </a:cubicBezTo>
                <a:cubicBezTo>
                  <a:pt x="1399" y="491"/>
                  <a:pt x="1464" y="435"/>
                  <a:pt x="1517" y="339"/>
                </a:cubicBezTo>
                <a:cubicBezTo>
                  <a:pt x="1570" y="243"/>
                  <a:pt x="1626" y="71"/>
                  <a:pt x="1655"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3912" name="Line 24"/>
          <p:cNvSpPr>
            <a:spLocks noChangeShapeType="1"/>
          </p:cNvSpPr>
          <p:nvPr/>
        </p:nvSpPr>
        <p:spPr bwMode="auto">
          <a:xfrm flipV="1">
            <a:off x="6858000" y="990600"/>
            <a:ext cx="762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3913" name="Text Box 25"/>
          <p:cNvSpPr txBox="1">
            <a:spLocks noChangeArrowheads="1"/>
          </p:cNvSpPr>
          <p:nvPr/>
        </p:nvSpPr>
        <p:spPr bwMode="auto">
          <a:xfrm>
            <a:off x="6400800" y="762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15</a:t>
            </a:r>
            <a:r>
              <a:rPr lang="en-US" sz="1800">
                <a:solidFill>
                  <a:srgbClr val="FF0000"/>
                </a:solidFill>
                <a:sym typeface="Symbol" pitchFamily="18" charset="2"/>
              </a:rPr>
              <a:t></a:t>
            </a:r>
            <a:r>
              <a:rPr lang="en-US" sz="1800">
                <a:solidFill>
                  <a:srgbClr val="FF0000"/>
                </a:solidFill>
              </a:rPr>
              <a:t>C</a:t>
            </a:r>
          </a:p>
        </p:txBody>
      </p:sp>
      <p:sp>
        <p:nvSpPr>
          <p:cNvPr id="293914" name="Text Box 26"/>
          <p:cNvSpPr txBox="1">
            <a:spLocks noChangeArrowheads="1"/>
          </p:cNvSpPr>
          <p:nvPr/>
        </p:nvSpPr>
        <p:spPr bwMode="auto">
          <a:xfrm>
            <a:off x="5715000" y="5410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3915" name="Text Box 27"/>
          <p:cNvSpPr txBox="1">
            <a:spLocks noChangeArrowheads="1"/>
          </p:cNvSpPr>
          <p:nvPr/>
        </p:nvSpPr>
        <p:spPr bwMode="auto">
          <a:xfrm>
            <a:off x="5638800" y="63388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25</a:t>
            </a:r>
            <a:r>
              <a:rPr lang="en-US" sz="1800">
                <a:solidFill>
                  <a:srgbClr val="FF0000"/>
                </a:solidFill>
                <a:sym typeface="Symbol" pitchFamily="18" charset="2"/>
              </a:rPr>
              <a:t></a:t>
            </a:r>
            <a:r>
              <a:rPr lang="en-US" sz="1800">
                <a:solidFill>
                  <a:srgbClr val="FF0000"/>
                </a:solidFill>
              </a:rPr>
              <a:t>C</a:t>
            </a:r>
          </a:p>
        </p:txBody>
      </p:sp>
      <p:sp>
        <p:nvSpPr>
          <p:cNvPr id="293916" name="Text Box 28"/>
          <p:cNvSpPr txBox="1">
            <a:spLocks noChangeArrowheads="1"/>
          </p:cNvSpPr>
          <p:nvPr/>
        </p:nvSpPr>
        <p:spPr bwMode="auto">
          <a:xfrm>
            <a:off x="4724400" y="914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10</a:t>
            </a:r>
            <a:r>
              <a:rPr lang="en-US" sz="1800">
                <a:solidFill>
                  <a:srgbClr val="FF0000"/>
                </a:solidFill>
                <a:sym typeface="Symbol" pitchFamily="18" charset="2"/>
              </a:rPr>
              <a:t></a:t>
            </a:r>
            <a:r>
              <a:rPr lang="en-US" sz="1800">
                <a:solidFill>
                  <a:srgbClr val="FF0000"/>
                </a:solidFill>
              </a:rPr>
              <a:t>C</a:t>
            </a:r>
          </a:p>
        </p:txBody>
      </p:sp>
      <p:sp>
        <p:nvSpPr>
          <p:cNvPr id="293917" name="Text Box 29"/>
          <p:cNvSpPr txBox="1">
            <a:spLocks noChangeArrowheads="1"/>
          </p:cNvSpPr>
          <p:nvPr/>
        </p:nvSpPr>
        <p:spPr bwMode="auto">
          <a:xfrm>
            <a:off x="76200" y="2833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18" name="Text Box 30"/>
          <p:cNvSpPr txBox="1">
            <a:spLocks noChangeArrowheads="1"/>
          </p:cNvSpPr>
          <p:nvPr/>
        </p:nvSpPr>
        <p:spPr bwMode="auto">
          <a:xfrm>
            <a:off x="0" y="3886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3919" name="Text Box 31"/>
          <p:cNvSpPr txBox="1">
            <a:spLocks noChangeArrowheads="1"/>
          </p:cNvSpPr>
          <p:nvPr/>
        </p:nvSpPr>
        <p:spPr bwMode="auto">
          <a:xfrm>
            <a:off x="0" y="50292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3920" name="Text Box 32"/>
          <p:cNvSpPr txBox="1">
            <a:spLocks noChangeArrowheads="1"/>
          </p:cNvSpPr>
          <p:nvPr/>
        </p:nvSpPr>
        <p:spPr bwMode="auto">
          <a:xfrm>
            <a:off x="228600" y="20574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1" name="Text Box 33"/>
          <p:cNvSpPr txBox="1">
            <a:spLocks noChangeArrowheads="1"/>
          </p:cNvSpPr>
          <p:nvPr/>
        </p:nvSpPr>
        <p:spPr bwMode="auto">
          <a:xfrm>
            <a:off x="30480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3922" name="Text Box 34"/>
          <p:cNvSpPr txBox="1">
            <a:spLocks noChangeArrowheads="1"/>
          </p:cNvSpPr>
          <p:nvPr/>
        </p:nvSpPr>
        <p:spPr bwMode="auto">
          <a:xfrm>
            <a:off x="3886200" y="838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3923" name="Text Box 35"/>
          <p:cNvSpPr txBox="1">
            <a:spLocks noChangeArrowheads="1"/>
          </p:cNvSpPr>
          <p:nvPr/>
        </p:nvSpPr>
        <p:spPr bwMode="auto">
          <a:xfrm>
            <a:off x="3048000" y="2940050"/>
            <a:ext cx="685800" cy="641350"/>
          </a:xfrm>
          <a:prstGeom prst="rect">
            <a:avLst/>
          </a:prstGeom>
          <a:noFill/>
          <a:ln w="12700">
            <a:noFill/>
            <a:miter lim="800000"/>
            <a:headEnd/>
            <a:tailEnd/>
          </a:ln>
          <a:effectLst/>
        </p:spPr>
        <p:txBody>
          <a:bodyPr>
            <a:spAutoFit/>
          </a:bodyPr>
          <a:lstStyle/>
          <a:p>
            <a:pPr>
              <a:spcBef>
                <a:spcPct val="50000"/>
              </a:spcBef>
            </a:pPr>
            <a:r>
              <a:rPr lang="en-US" sz="3600" b="1">
                <a:solidFill>
                  <a:srgbClr val="000000"/>
                </a:solidFill>
              </a:rPr>
              <a:t>L</a:t>
            </a:r>
          </a:p>
        </p:txBody>
      </p:sp>
      <p:sp>
        <p:nvSpPr>
          <p:cNvPr id="293924" name="Line 36"/>
          <p:cNvSpPr>
            <a:spLocks noChangeShapeType="1"/>
          </p:cNvSpPr>
          <p:nvPr/>
        </p:nvSpPr>
        <p:spPr bwMode="auto">
          <a:xfrm flipH="1" flipV="1">
            <a:off x="5181600" y="1828800"/>
            <a:ext cx="152400" cy="4572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5" name="Line 37"/>
          <p:cNvSpPr>
            <a:spLocks noChangeShapeType="1"/>
          </p:cNvSpPr>
          <p:nvPr/>
        </p:nvSpPr>
        <p:spPr bwMode="auto">
          <a:xfrm flipV="1">
            <a:off x="5334000" y="2057400"/>
            <a:ext cx="533400" cy="2286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3926" name="Text Box 38"/>
          <p:cNvSpPr txBox="1">
            <a:spLocks noChangeArrowheads="1"/>
          </p:cNvSpPr>
          <p:nvPr/>
        </p:nvSpPr>
        <p:spPr bwMode="auto">
          <a:xfrm>
            <a:off x="4953000" y="1524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3927" name="Text Box 39"/>
          <p:cNvSpPr txBox="1">
            <a:spLocks noChangeArrowheads="1"/>
          </p:cNvSpPr>
          <p:nvPr/>
        </p:nvSpPr>
        <p:spPr bwMode="auto">
          <a:xfrm>
            <a:off x="5867400" y="1919288"/>
            <a:ext cx="381000" cy="366712"/>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3928" name="Line 40"/>
          <p:cNvSpPr>
            <a:spLocks noChangeShapeType="1"/>
          </p:cNvSpPr>
          <p:nvPr/>
        </p:nvSpPr>
        <p:spPr bwMode="auto">
          <a:xfrm flipV="1">
            <a:off x="6172200" y="25146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29" name="Line 41"/>
          <p:cNvSpPr>
            <a:spLocks noChangeShapeType="1"/>
          </p:cNvSpPr>
          <p:nvPr/>
        </p:nvSpPr>
        <p:spPr bwMode="auto">
          <a:xfrm flipV="1">
            <a:off x="5334000" y="2590800"/>
            <a:ext cx="1524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0" name="Line 42"/>
          <p:cNvSpPr>
            <a:spLocks noChangeShapeType="1"/>
          </p:cNvSpPr>
          <p:nvPr/>
        </p:nvSpPr>
        <p:spPr bwMode="auto">
          <a:xfrm flipV="1">
            <a:off x="4572000" y="2667000"/>
            <a:ext cx="228600" cy="381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3932" name="Rectangle 44"/>
          <p:cNvSpPr>
            <a:spLocks noChangeArrowheads="1"/>
          </p:cNvSpPr>
          <p:nvPr/>
        </p:nvSpPr>
        <p:spPr bwMode="auto">
          <a:xfrm>
            <a:off x="0" y="0"/>
            <a:ext cx="7315200" cy="609600"/>
          </a:xfrm>
          <a:prstGeom prst="rect">
            <a:avLst/>
          </a:prstGeom>
          <a:noFill/>
          <a:ln w="12700">
            <a:noFill/>
            <a:miter lim="800000"/>
            <a:headEnd/>
            <a:tailEnd/>
          </a:ln>
          <a:effectLst/>
        </p:spPr>
        <p:txBody>
          <a:bodyPr lIns="90488" tIns="44450" rIns="90488" bIns="44450" anchor="ctr"/>
          <a:lstStyle/>
          <a:p>
            <a:r>
              <a:rPr lang="en-US" sz="3200">
                <a:solidFill>
                  <a:srgbClr val="000000"/>
                </a:solidFill>
                <a:latin typeface="Arial" pitchFamily="34" charset="0"/>
              </a:rPr>
              <a:t>a.) Shearing – front-parallel wind</a:t>
            </a:r>
          </a:p>
        </p:txBody>
      </p:sp>
      <p:graphicFrame>
        <p:nvGraphicFramePr>
          <p:cNvPr id="293933" name="Object 45"/>
          <p:cNvGraphicFramePr>
            <a:graphicFrameLocks noChangeAspect="1"/>
          </p:cNvGraphicFramePr>
          <p:nvPr/>
        </p:nvGraphicFramePr>
        <p:xfrm>
          <a:off x="7108825" y="2438400"/>
          <a:ext cx="2035175" cy="1057275"/>
        </p:xfrm>
        <a:graphic>
          <a:graphicData uri="http://schemas.openxmlformats.org/presentationml/2006/ole">
            <mc:AlternateContent xmlns:mc="http://schemas.openxmlformats.org/markup-compatibility/2006">
              <mc:Choice xmlns:v="urn:schemas-microsoft-com:vml" Requires="v">
                <p:oleObj spid="_x0000_s274457" name="Equation" r:id="rId4" imgW="1320800" imgH="685800" progId="">
                  <p:embed/>
                </p:oleObj>
              </mc:Choice>
              <mc:Fallback>
                <p:oleObj name="Equation" r:id="rId4" imgW="13208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25" y="2438400"/>
                        <a:ext cx="2035175" cy="1057275"/>
                      </a:xfrm>
                      <a:prstGeom prst="rect">
                        <a:avLst/>
                      </a:prstGeom>
                      <a:solidFill>
                        <a:schemeClr val="tx1"/>
                      </a:solidFill>
                    </p:spPr>
                  </p:pic>
                </p:oleObj>
              </mc:Fallback>
            </mc:AlternateContent>
          </a:graphicData>
        </a:graphic>
      </p:graphicFrame>
      <p:sp>
        <p:nvSpPr>
          <p:cNvPr id="293935" name="Text Box 47"/>
          <p:cNvSpPr txBox="1">
            <a:spLocks noChangeArrowheads="1"/>
          </p:cNvSpPr>
          <p:nvPr/>
        </p:nvSpPr>
        <p:spPr bwMode="auto">
          <a:xfrm>
            <a:off x="5791200" y="3581400"/>
            <a:ext cx="3352800" cy="2100263"/>
          </a:xfrm>
          <a:prstGeom prst="rect">
            <a:avLst/>
          </a:prstGeom>
          <a:solidFill>
            <a:schemeClr val="tx1"/>
          </a:solid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Easy rule:  Differential advection- if warm air gets warmer and cold air colder: FG</a:t>
            </a:r>
          </a:p>
          <a:p>
            <a:pPr>
              <a:spcBef>
                <a:spcPct val="50000"/>
              </a:spcBef>
            </a:pPr>
            <a:r>
              <a:rPr lang="en-US">
                <a:solidFill>
                  <a:srgbClr val="000000"/>
                </a:solidFill>
                <a:latin typeface="Arial" pitchFamily="34" charset="0"/>
              </a:rPr>
              <a:t>Otherwise, FL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3935"/>
                                        </p:tgtEl>
                                        <p:attrNameLst>
                                          <p:attrName>style.visibility</p:attrName>
                                        </p:attrNameLst>
                                      </p:cBhvr>
                                      <p:to>
                                        <p:strVal val="visible"/>
                                      </p:to>
                                    </p:set>
                                    <p:animEffect transition="in" filter="dissolve">
                                      <p:cBhvr>
                                        <p:cTn id="7" dur="500"/>
                                        <p:tgtEl>
                                          <p:spTgt spid="29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297987" name="Rectangle 3"/>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sp>
        <p:nvSpPr>
          <p:cNvPr id="297988"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7989"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7990" name="Freeform 6"/>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1" name="Line 7"/>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2" name="Freeform 8"/>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3" name="Freeform 9"/>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7994" name="Line 10"/>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7995" name="Freeform 11"/>
          <p:cNvSpPr>
            <a:spLocks/>
          </p:cNvSpPr>
          <p:nvPr/>
        </p:nvSpPr>
        <p:spPr bwMode="auto">
          <a:xfrm>
            <a:off x="609600" y="5045075"/>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6" name="Freeform 12"/>
          <p:cNvSpPr>
            <a:spLocks/>
          </p:cNvSpPr>
          <p:nvPr/>
        </p:nvSpPr>
        <p:spPr bwMode="auto">
          <a:xfrm>
            <a:off x="685800" y="3152775"/>
            <a:ext cx="6019800" cy="733425"/>
          </a:xfrm>
          <a:custGeom>
            <a:avLst/>
            <a:gdLst/>
            <a:ahLst/>
            <a:cxnLst>
              <a:cxn ang="0">
                <a:pos x="0" y="462"/>
              </a:cxn>
              <a:cxn ang="0">
                <a:pos x="576" y="348"/>
              </a:cxn>
              <a:cxn ang="0">
                <a:pos x="1236" y="258"/>
              </a:cxn>
              <a:cxn ang="0">
                <a:pos x="1626" y="216"/>
              </a:cxn>
              <a:cxn ang="0">
                <a:pos x="1839" y="197"/>
              </a:cxn>
              <a:cxn ang="0">
                <a:pos x="2208" y="174"/>
              </a:cxn>
              <a:cxn ang="0">
                <a:pos x="2598" y="15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26" y="226"/>
                  <a:pt x="1626" y="216"/>
                </a:cubicBezTo>
                <a:cubicBezTo>
                  <a:pt x="1726" y="206"/>
                  <a:pt x="1742" y="204"/>
                  <a:pt x="1839" y="197"/>
                </a:cubicBezTo>
                <a:cubicBezTo>
                  <a:pt x="1936" y="190"/>
                  <a:pt x="2082" y="182"/>
                  <a:pt x="2208" y="174"/>
                </a:cubicBezTo>
                <a:cubicBezTo>
                  <a:pt x="2334" y="166"/>
                  <a:pt x="2449" y="157"/>
                  <a:pt x="2598" y="150"/>
                </a:cubicBezTo>
                <a:cubicBezTo>
                  <a:pt x="2747" y="143"/>
                  <a:pt x="2956" y="147"/>
                  <a:pt x="3102" y="132"/>
                </a:cubicBezTo>
                <a:cubicBezTo>
                  <a:pt x="3248" y="117"/>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7" name="Freeform 13"/>
          <p:cNvSpPr>
            <a:spLocks/>
          </p:cNvSpPr>
          <p:nvPr/>
        </p:nvSpPr>
        <p:spPr bwMode="auto">
          <a:xfrm>
            <a:off x="711200" y="3581400"/>
            <a:ext cx="6070600" cy="990600"/>
          </a:xfrm>
          <a:custGeom>
            <a:avLst/>
            <a:gdLst/>
            <a:ahLst/>
            <a:cxnLst>
              <a:cxn ang="0">
                <a:pos x="0" y="624"/>
              </a:cxn>
              <a:cxn ang="0">
                <a:pos x="549" y="441"/>
              </a:cxn>
              <a:cxn ang="0">
                <a:pos x="1051" y="377"/>
              </a:cxn>
              <a:cxn ang="0">
                <a:pos x="1655" y="286"/>
              </a:cxn>
              <a:cxn ang="0">
                <a:pos x="2150" y="246"/>
              </a:cxn>
              <a:cxn ang="0">
                <a:pos x="2688" y="240"/>
              </a:cxn>
              <a:cxn ang="0">
                <a:pos x="3090" y="158"/>
              </a:cxn>
              <a:cxn ang="0">
                <a:pos x="3326" y="120"/>
              </a:cxn>
              <a:cxn ang="0">
                <a:pos x="3565" y="56"/>
              </a:cxn>
              <a:cxn ang="0">
                <a:pos x="3824" y="0"/>
              </a:cxn>
            </a:cxnLst>
            <a:rect l="0" t="0" r="r" b="b"/>
            <a:pathLst>
              <a:path w="3824" h="624">
                <a:moveTo>
                  <a:pt x="0" y="624"/>
                </a:moveTo>
                <a:cubicBezTo>
                  <a:pt x="91" y="594"/>
                  <a:pt x="374" y="482"/>
                  <a:pt x="549" y="441"/>
                </a:cubicBezTo>
                <a:cubicBezTo>
                  <a:pt x="724" y="400"/>
                  <a:pt x="867" y="403"/>
                  <a:pt x="1051" y="377"/>
                </a:cubicBezTo>
                <a:cubicBezTo>
                  <a:pt x="1235" y="351"/>
                  <a:pt x="1472" y="308"/>
                  <a:pt x="1655" y="286"/>
                </a:cubicBezTo>
                <a:cubicBezTo>
                  <a:pt x="1838" y="264"/>
                  <a:pt x="1978" y="254"/>
                  <a:pt x="2150" y="246"/>
                </a:cubicBezTo>
                <a:cubicBezTo>
                  <a:pt x="2322" y="238"/>
                  <a:pt x="2531" y="255"/>
                  <a:pt x="2688" y="240"/>
                </a:cubicBezTo>
                <a:cubicBezTo>
                  <a:pt x="2845" y="225"/>
                  <a:pt x="2984" y="178"/>
                  <a:pt x="3090" y="158"/>
                </a:cubicBezTo>
                <a:cubicBezTo>
                  <a:pt x="3196" y="138"/>
                  <a:pt x="3247" y="137"/>
                  <a:pt x="3326" y="120"/>
                </a:cubicBezTo>
                <a:cubicBezTo>
                  <a:pt x="3405" y="103"/>
                  <a:pt x="3482" y="76"/>
                  <a:pt x="3565" y="56"/>
                </a:cubicBezTo>
                <a:cubicBezTo>
                  <a:pt x="3648" y="36"/>
                  <a:pt x="3770" y="12"/>
                  <a:pt x="382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8" name="Freeform 14"/>
          <p:cNvSpPr>
            <a:spLocks/>
          </p:cNvSpPr>
          <p:nvPr/>
        </p:nvSpPr>
        <p:spPr bwMode="auto">
          <a:xfrm>
            <a:off x="752475" y="2590800"/>
            <a:ext cx="5857875" cy="647700"/>
          </a:xfrm>
          <a:custGeom>
            <a:avLst/>
            <a:gdLst/>
            <a:ahLst/>
            <a:cxnLst>
              <a:cxn ang="0">
                <a:pos x="0" y="408"/>
              </a:cxn>
              <a:cxn ang="0">
                <a:pos x="1074" y="288"/>
              </a:cxn>
              <a:cxn ang="0">
                <a:pos x="2316" y="198"/>
              </a:cxn>
              <a:cxn ang="0">
                <a:pos x="2862" y="174"/>
              </a:cxn>
              <a:cxn ang="0">
                <a:pos x="3354" y="90"/>
              </a:cxn>
              <a:cxn ang="0">
                <a:pos x="3690" y="0"/>
              </a:cxn>
            </a:cxnLst>
            <a:rect l="0" t="0" r="r" b="b"/>
            <a:pathLst>
              <a:path w="3690" h="408">
                <a:moveTo>
                  <a:pt x="0" y="408"/>
                </a:moveTo>
                <a:cubicBezTo>
                  <a:pt x="179" y="388"/>
                  <a:pt x="688" y="323"/>
                  <a:pt x="1074" y="288"/>
                </a:cubicBezTo>
                <a:cubicBezTo>
                  <a:pt x="1460" y="253"/>
                  <a:pt x="2018" y="217"/>
                  <a:pt x="2316" y="198"/>
                </a:cubicBezTo>
                <a:cubicBezTo>
                  <a:pt x="2614" y="179"/>
                  <a:pt x="2689" y="192"/>
                  <a:pt x="2862" y="174"/>
                </a:cubicBezTo>
                <a:cubicBezTo>
                  <a:pt x="3035" y="156"/>
                  <a:pt x="3216" y="119"/>
                  <a:pt x="3354" y="90"/>
                </a:cubicBezTo>
                <a:cubicBezTo>
                  <a:pt x="3492" y="61"/>
                  <a:pt x="3620" y="19"/>
                  <a:pt x="3690"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7999" name="AutoShape 15"/>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0" name="AutoShape 16"/>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298001" name="Freeform 17"/>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2" name="Freeform 18"/>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298003" name="Freeform 19"/>
          <p:cNvSpPr>
            <a:spLocks/>
          </p:cNvSpPr>
          <p:nvPr/>
        </p:nvSpPr>
        <p:spPr bwMode="auto">
          <a:xfrm>
            <a:off x="733425" y="1609725"/>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298004" name="Line 20"/>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05" name="Text Box 21"/>
          <p:cNvSpPr txBox="1">
            <a:spLocks noChangeArrowheads="1"/>
          </p:cNvSpPr>
          <p:nvPr/>
        </p:nvSpPr>
        <p:spPr bwMode="auto">
          <a:xfrm>
            <a:off x="7086600" y="49530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298006" name="Text Box 22"/>
          <p:cNvSpPr txBox="1">
            <a:spLocks noChangeArrowheads="1"/>
          </p:cNvSpPr>
          <p:nvPr/>
        </p:nvSpPr>
        <p:spPr bwMode="auto">
          <a:xfrm>
            <a:off x="6781800" y="23622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298007" name="Text Box 23"/>
          <p:cNvSpPr txBox="1">
            <a:spLocks noChangeArrowheads="1"/>
          </p:cNvSpPr>
          <p:nvPr/>
        </p:nvSpPr>
        <p:spPr bwMode="auto">
          <a:xfrm>
            <a:off x="6705600" y="2895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298008" name="Text Box 24"/>
          <p:cNvSpPr txBox="1">
            <a:spLocks noChangeArrowheads="1"/>
          </p:cNvSpPr>
          <p:nvPr/>
        </p:nvSpPr>
        <p:spPr bwMode="auto">
          <a:xfrm>
            <a:off x="6934200" y="34290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298009" name="Text Box 25"/>
          <p:cNvSpPr txBox="1">
            <a:spLocks noChangeArrowheads="1"/>
          </p:cNvSpPr>
          <p:nvPr/>
        </p:nvSpPr>
        <p:spPr bwMode="auto">
          <a:xfrm>
            <a:off x="6477000" y="1371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298010" name="Line 26"/>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1" name="Line 27"/>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298012" name="Text Box 28"/>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298013" name="Text Box 29"/>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298014" name="Freeform 30"/>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298015" name="Freeform 31"/>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298016" name="Freeform 32"/>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7" name="Line 33"/>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18" name="Line 34"/>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19" name="Line 35"/>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0" name="Line 36"/>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1" name="Line 37"/>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2" name="Freeform 38"/>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3" name="Line 39"/>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4" name="Line 40"/>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5" name="Line 41"/>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6" name="Line 42"/>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298027" name="Line 43"/>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298028" name="Line 44"/>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graphicFrame>
        <p:nvGraphicFramePr>
          <p:cNvPr id="298029" name="Object 45"/>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5481"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152400" y="762000"/>
            <a:ext cx="8763000" cy="60198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00036" name="Freeform 4"/>
          <p:cNvSpPr>
            <a:spLocks/>
          </p:cNvSpPr>
          <p:nvPr/>
        </p:nvSpPr>
        <p:spPr bwMode="auto">
          <a:xfrm>
            <a:off x="623888" y="4456113"/>
            <a:ext cx="1654175" cy="392112"/>
          </a:xfrm>
          <a:custGeom>
            <a:avLst/>
            <a:gdLst/>
            <a:ahLst/>
            <a:cxnLst>
              <a:cxn ang="0">
                <a:pos x="0" y="247"/>
              </a:cxn>
              <a:cxn ang="0">
                <a:pos x="375" y="146"/>
              </a:cxn>
              <a:cxn ang="0">
                <a:pos x="722" y="36"/>
              </a:cxn>
              <a:cxn ang="0">
                <a:pos x="1042" y="0"/>
              </a:cxn>
            </a:cxnLst>
            <a:rect l="0" t="0" r="r" b="b"/>
            <a:pathLst>
              <a:path w="1042" h="247">
                <a:moveTo>
                  <a:pt x="0" y="247"/>
                </a:moveTo>
                <a:cubicBezTo>
                  <a:pt x="62" y="230"/>
                  <a:pt x="255" y="181"/>
                  <a:pt x="375" y="146"/>
                </a:cubicBezTo>
                <a:cubicBezTo>
                  <a:pt x="495" y="111"/>
                  <a:pt x="611" y="60"/>
                  <a:pt x="722" y="36"/>
                </a:cubicBezTo>
                <a:cubicBezTo>
                  <a:pt x="833" y="12"/>
                  <a:pt x="975" y="7"/>
                  <a:pt x="1042"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37" name="Freeform 5"/>
          <p:cNvSpPr>
            <a:spLocks/>
          </p:cNvSpPr>
          <p:nvPr/>
        </p:nvSpPr>
        <p:spPr bwMode="auto">
          <a:xfrm>
            <a:off x="2278063" y="4368800"/>
            <a:ext cx="1249362" cy="87313"/>
          </a:xfrm>
          <a:custGeom>
            <a:avLst/>
            <a:gdLst/>
            <a:ahLst/>
            <a:cxnLst>
              <a:cxn ang="0">
                <a:pos x="0" y="55"/>
              </a:cxn>
              <a:cxn ang="0">
                <a:pos x="403" y="18"/>
              </a:cxn>
              <a:cxn ang="0">
                <a:pos x="787" y="0"/>
              </a:cxn>
            </a:cxnLst>
            <a:rect l="0" t="0" r="r" b="b"/>
            <a:pathLst>
              <a:path w="787" h="55">
                <a:moveTo>
                  <a:pt x="0" y="55"/>
                </a:moveTo>
                <a:cubicBezTo>
                  <a:pt x="64" y="49"/>
                  <a:pt x="272" y="27"/>
                  <a:pt x="403" y="18"/>
                </a:cubicBezTo>
                <a:cubicBezTo>
                  <a:pt x="534" y="9"/>
                  <a:pt x="707" y="4"/>
                  <a:pt x="787"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38" name="Freeform 6"/>
          <p:cNvSpPr>
            <a:spLocks/>
          </p:cNvSpPr>
          <p:nvPr/>
        </p:nvSpPr>
        <p:spPr bwMode="auto">
          <a:xfrm>
            <a:off x="609600" y="4572000"/>
            <a:ext cx="6372225" cy="571500"/>
          </a:xfrm>
          <a:custGeom>
            <a:avLst/>
            <a:gdLst/>
            <a:ahLst/>
            <a:cxnLst>
              <a:cxn ang="0">
                <a:pos x="0" y="360"/>
              </a:cxn>
              <a:cxn ang="0">
                <a:pos x="713" y="205"/>
              </a:cxn>
              <a:cxn ang="0">
                <a:pos x="1415" y="198"/>
              </a:cxn>
              <a:cxn ang="0">
                <a:pos x="2002" y="269"/>
              </a:cxn>
              <a:cxn ang="0">
                <a:pos x="2487" y="113"/>
              </a:cxn>
              <a:cxn ang="0">
                <a:pos x="2973" y="15"/>
              </a:cxn>
              <a:cxn ang="0">
                <a:pos x="3346" y="22"/>
              </a:cxn>
              <a:cxn ang="0">
                <a:pos x="3831" y="68"/>
              </a:cxn>
              <a:cxn ang="0">
                <a:pos x="4014" y="68"/>
              </a:cxn>
            </a:cxnLst>
            <a:rect l="0" t="0" r="r" b="b"/>
            <a:pathLst>
              <a:path w="4014" h="360">
                <a:moveTo>
                  <a:pt x="0" y="360"/>
                </a:moveTo>
                <a:cubicBezTo>
                  <a:pt x="119" y="334"/>
                  <a:pt x="477" y="232"/>
                  <a:pt x="713" y="205"/>
                </a:cubicBezTo>
                <a:cubicBezTo>
                  <a:pt x="949" y="178"/>
                  <a:pt x="1200" y="187"/>
                  <a:pt x="1415" y="198"/>
                </a:cubicBezTo>
                <a:cubicBezTo>
                  <a:pt x="1630" y="209"/>
                  <a:pt x="1823" y="283"/>
                  <a:pt x="2002" y="269"/>
                </a:cubicBezTo>
                <a:cubicBezTo>
                  <a:pt x="2181" y="255"/>
                  <a:pt x="2325" y="155"/>
                  <a:pt x="2487" y="113"/>
                </a:cubicBezTo>
                <a:cubicBezTo>
                  <a:pt x="2649" y="71"/>
                  <a:pt x="2830" y="30"/>
                  <a:pt x="2973" y="15"/>
                </a:cubicBezTo>
                <a:cubicBezTo>
                  <a:pt x="3116" y="0"/>
                  <a:pt x="3203" y="13"/>
                  <a:pt x="3346" y="22"/>
                </a:cubicBezTo>
                <a:cubicBezTo>
                  <a:pt x="3489" y="31"/>
                  <a:pt x="3720" y="60"/>
                  <a:pt x="3831" y="68"/>
                </a:cubicBezTo>
                <a:cubicBezTo>
                  <a:pt x="3942" y="76"/>
                  <a:pt x="3976" y="68"/>
                  <a:pt x="4014" y="68"/>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39" name="Freeform 7"/>
          <p:cNvSpPr>
            <a:spLocks/>
          </p:cNvSpPr>
          <p:nvPr/>
        </p:nvSpPr>
        <p:spPr bwMode="auto">
          <a:xfrm>
            <a:off x="657225" y="3533775"/>
            <a:ext cx="6019800" cy="733425"/>
          </a:xfrm>
          <a:custGeom>
            <a:avLst/>
            <a:gdLst/>
            <a:ahLst/>
            <a:cxnLst>
              <a:cxn ang="0">
                <a:pos x="0" y="462"/>
              </a:cxn>
              <a:cxn ang="0">
                <a:pos x="576" y="348"/>
              </a:cxn>
              <a:cxn ang="0">
                <a:pos x="1236" y="258"/>
              </a:cxn>
              <a:cxn ang="0">
                <a:pos x="1626" y="216"/>
              </a:cxn>
              <a:cxn ang="0">
                <a:pos x="1927" y="217"/>
              </a:cxn>
              <a:cxn ang="0">
                <a:pos x="2320" y="181"/>
              </a:cxn>
              <a:cxn ang="0">
                <a:pos x="2695" y="190"/>
              </a:cxn>
              <a:cxn ang="0">
                <a:pos x="3102" y="132"/>
              </a:cxn>
              <a:cxn ang="0">
                <a:pos x="3474" y="60"/>
              </a:cxn>
              <a:cxn ang="0">
                <a:pos x="3792" y="0"/>
              </a:cxn>
            </a:cxnLst>
            <a:rect l="0" t="0" r="r" b="b"/>
            <a:pathLst>
              <a:path w="3792" h="462">
                <a:moveTo>
                  <a:pt x="0" y="462"/>
                </a:moveTo>
                <a:cubicBezTo>
                  <a:pt x="96" y="443"/>
                  <a:pt x="370" y="382"/>
                  <a:pt x="576" y="348"/>
                </a:cubicBezTo>
                <a:cubicBezTo>
                  <a:pt x="782" y="314"/>
                  <a:pt x="1061" y="280"/>
                  <a:pt x="1236" y="258"/>
                </a:cubicBezTo>
                <a:cubicBezTo>
                  <a:pt x="1411" y="236"/>
                  <a:pt x="1511" y="223"/>
                  <a:pt x="1626" y="216"/>
                </a:cubicBezTo>
                <a:cubicBezTo>
                  <a:pt x="1741" y="209"/>
                  <a:pt x="1811" y="223"/>
                  <a:pt x="1927" y="217"/>
                </a:cubicBezTo>
                <a:cubicBezTo>
                  <a:pt x="2043" y="211"/>
                  <a:pt x="2192" y="186"/>
                  <a:pt x="2320" y="181"/>
                </a:cubicBezTo>
                <a:cubicBezTo>
                  <a:pt x="2448" y="176"/>
                  <a:pt x="2565" y="198"/>
                  <a:pt x="2695" y="190"/>
                </a:cubicBezTo>
                <a:cubicBezTo>
                  <a:pt x="2825" y="182"/>
                  <a:pt x="2972" y="154"/>
                  <a:pt x="3102" y="132"/>
                </a:cubicBezTo>
                <a:cubicBezTo>
                  <a:pt x="3232" y="110"/>
                  <a:pt x="3359" y="82"/>
                  <a:pt x="3474" y="60"/>
                </a:cubicBezTo>
                <a:cubicBezTo>
                  <a:pt x="3589" y="38"/>
                  <a:pt x="3726" y="12"/>
                  <a:pt x="3792"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0" name="Freeform 8"/>
          <p:cNvSpPr>
            <a:spLocks/>
          </p:cNvSpPr>
          <p:nvPr/>
        </p:nvSpPr>
        <p:spPr bwMode="auto">
          <a:xfrm>
            <a:off x="711200" y="3875088"/>
            <a:ext cx="6169025" cy="773112"/>
          </a:xfrm>
          <a:custGeom>
            <a:avLst/>
            <a:gdLst/>
            <a:ahLst/>
            <a:cxnLst>
              <a:cxn ang="0">
                <a:pos x="0" y="487"/>
              </a:cxn>
              <a:cxn ang="0">
                <a:pos x="539" y="329"/>
              </a:cxn>
              <a:cxn ang="0">
                <a:pos x="1051" y="240"/>
              </a:cxn>
              <a:cxn ang="0">
                <a:pos x="1710" y="220"/>
              </a:cxn>
              <a:cxn ang="0">
                <a:pos x="2167" y="192"/>
              </a:cxn>
              <a:cxn ang="0">
                <a:pos x="2651" y="174"/>
              </a:cxn>
              <a:cxn ang="0">
                <a:pos x="2935" y="137"/>
              </a:cxn>
              <a:cxn ang="0">
                <a:pos x="3273" y="64"/>
              </a:cxn>
              <a:cxn ang="0">
                <a:pos x="3529" y="37"/>
              </a:cxn>
              <a:cxn ang="0">
                <a:pos x="3886" y="0"/>
              </a:cxn>
            </a:cxnLst>
            <a:rect l="0" t="0" r="r" b="b"/>
            <a:pathLst>
              <a:path w="3886" h="487">
                <a:moveTo>
                  <a:pt x="0" y="487"/>
                </a:moveTo>
                <a:cubicBezTo>
                  <a:pt x="90" y="461"/>
                  <a:pt x="364" y="370"/>
                  <a:pt x="539" y="329"/>
                </a:cubicBezTo>
                <a:cubicBezTo>
                  <a:pt x="714" y="288"/>
                  <a:pt x="856" y="258"/>
                  <a:pt x="1051" y="240"/>
                </a:cubicBezTo>
                <a:cubicBezTo>
                  <a:pt x="1246" y="222"/>
                  <a:pt x="1524" y="228"/>
                  <a:pt x="1710" y="220"/>
                </a:cubicBezTo>
                <a:cubicBezTo>
                  <a:pt x="1896" y="212"/>
                  <a:pt x="2010" y="200"/>
                  <a:pt x="2167" y="192"/>
                </a:cubicBezTo>
                <a:cubicBezTo>
                  <a:pt x="2324" y="184"/>
                  <a:pt x="2523" y="183"/>
                  <a:pt x="2651" y="174"/>
                </a:cubicBezTo>
                <a:cubicBezTo>
                  <a:pt x="2779" y="165"/>
                  <a:pt x="2831" y="155"/>
                  <a:pt x="2935" y="137"/>
                </a:cubicBezTo>
                <a:cubicBezTo>
                  <a:pt x="3039" y="119"/>
                  <a:pt x="3174" y="81"/>
                  <a:pt x="3273" y="64"/>
                </a:cubicBezTo>
                <a:cubicBezTo>
                  <a:pt x="3372" y="47"/>
                  <a:pt x="3427" y="48"/>
                  <a:pt x="3529" y="37"/>
                </a:cubicBezTo>
                <a:cubicBezTo>
                  <a:pt x="3631" y="26"/>
                  <a:pt x="3812" y="8"/>
                  <a:pt x="3886"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1" name="Freeform 9"/>
          <p:cNvSpPr>
            <a:spLocks/>
          </p:cNvSpPr>
          <p:nvPr/>
        </p:nvSpPr>
        <p:spPr bwMode="auto">
          <a:xfrm>
            <a:off x="762000" y="3178175"/>
            <a:ext cx="5997575" cy="708025"/>
          </a:xfrm>
          <a:custGeom>
            <a:avLst/>
            <a:gdLst/>
            <a:ahLst/>
            <a:cxnLst>
              <a:cxn ang="0">
                <a:pos x="0" y="446"/>
              </a:cxn>
              <a:cxn ang="0">
                <a:pos x="1074" y="326"/>
              </a:cxn>
              <a:cxn ang="0">
                <a:pos x="2316" y="236"/>
              </a:cxn>
              <a:cxn ang="0">
                <a:pos x="2862" y="212"/>
              </a:cxn>
              <a:cxn ang="0">
                <a:pos x="3354" y="128"/>
              </a:cxn>
              <a:cxn ang="0">
                <a:pos x="3778" y="0"/>
              </a:cxn>
            </a:cxnLst>
            <a:rect l="0" t="0" r="r" b="b"/>
            <a:pathLst>
              <a:path w="3778" h="446">
                <a:moveTo>
                  <a:pt x="0" y="446"/>
                </a:moveTo>
                <a:cubicBezTo>
                  <a:pt x="179" y="426"/>
                  <a:pt x="688" y="361"/>
                  <a:pt x="1074" y="326"/>
                </a:cubicBezTo>
                <a:cubicBezTo>
                  <a:pt x="1460" y="291"/>
                  <a:pt x="2018" y="255"/>
                  <a:pt x="2316" y="236"/>
                </a:cubicBezTo>
                <a:cubicBezTo>
                  <a:pt x="2614" y="217"/>
                  <a:pt x="2689" y="230"/>
                  <a:pt x="2862" y="212"/>
                </a:cubicBezTo>
                <a:cubicBezTo>
                  <a:pt x="3035" y="194"/>
                  <a:pt x="3201" y="163"/>
                  <a:pt x="3354" y="128"/>
                </a:cubicBezTo>
                <a:cubicBezTo>
                  <a:pt x="3507" y="93"/>
                  <a:pt x="3690" y="27"/>
                  <a:pt x="3778"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2" name="AutoShape 10"/>
          <p:cNvSpPr>
            <a:spLocks noChangeArrowheads="1"/>
          </p:cNvSpPr>
          <p:nvPr/>
        </p:nvSpPr>
        <p:spPr bwMode="auto">
          <a:xfrm rot="9967513">
            <a:off x="1219200" y="46482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3" name="AutoShape 11"/>
          <p:cNvSpPr>
            <a:spLocks noChangeArrowheads="1"/>
          </p:cNvSpPr>
          <p:nvPr/>
        </p:nvSpPr>
        <p:spPr bwMode="auto">
          <a:xfrm rot="10800000">
            <a:off x="4076700" y="4343400"/>
            <a:ext cx="342900" cy="304800"/>
          </a:xfrm>
          <a:prstGeom prst="triangle">
            <a:avLst>
              <a:gd name="adj" fmla="val 50000"/>
            </a:avLst>
          </a:prstGeom>
          <a:solidFill>
            <a:schemeClr val="bg1"/>
          </a:solidFill>
          <a:ln w="12700">
            <a:solidFill>
              <a:schemeClr val="bg1"/>
            </a:solidFill>
            <a:miter lim="800000"/>
            <a:headEnd/>
            <a:tailEnd/>
          </a:ln>
          <a:effectLst/>
        </p:spPr>
        <p:txBody>
          <a:bodyPr wrap="none" anchor="ctr"/>
          <a:lstStyle/>
          <a:p>
            <a:endParaRPr lang="en-US">
              <a:solidFill>
                <a:srgbClr val="FFFFFF"/>
              </a:solidFill>
            </a:endParaRPr>
          </a:p>
        </p:txBody>
      </p:sp>
      <p:sp>
        <p:nvSpPr>
          <p:cNvPr id="300044" name="Freeform 12"/>
          <p:cNvSpPr>
            <a:spLocks/>
          </p:cNvSpPr>
          <p:nvPr/>
        </p:nvSpPr>
        <p:spPr bwMode="auto">
          <a:xfrm rot="713848">
            <a:off x="5715000" y="39624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5" name="Freeform 13"/>
          <p:cNvSpPr>
            <a:spLocks/>
          </p:cNvSpPr>
          <p:nvPr/>
        </p:nvSpPr>
        <p:spPr bwMode="auto">
          <a:xfrm rot="1180406">
            <a:off x="2590800" y="42354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endParaRPr lang="en-US">
              <a:solidFill>
                <a:srgbClr val="FFFFFF"/>
              </a:solidFill>
            </a:endParaRPr>
          </a:p>
        </p:txBody>
      </p:sp>
      <p:sp>
        <p:nvSpPr>
          <p:cNvPr id="300046" name="Freeform 14"/>
          <p:cNvSpPr>
            <a:spLocks/>
          </p:cNvSpPr>
          <p:nvPr/>
        </p:nvSpPr>
        <p:spPr bwMode="auto">
          <a:xfrm>
            <a:off x="733425" y="26670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47" name="Text Box 15"/>
          <p:cNvSpPr txBox="1">
            <a:spLocks noChangeArrowheads="1"/>
          </p:cNvSpPr>
          <p:nvPr/>
        </p:nvSpPr>
        <p:spPr bwMode="auto">
          <a:xfrm>
            <a:off x="7010400" y="44958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sym typeface="Symbol" pitchFamily="18" charset="2"/>
              </a:rPr>
              <a:t>20</a:t>
            </a:r>
            <a:r>
              <a:rPr lang="en-US" sz="1800">
                <a:solidFill>
                  <a:srgbClr val="FF0000"/>
                </a:solidFill>
              </a:rPr>
              <a:t>C</a:t>
            </a:r>
          </a:p>
        </p:txBody>
      </p:sp>
      <p:sp>
        <p:nvSpPr>
          <p:cNvPr id="300048" name="Text Box 16"/>
          <p:cNvSpPr txBox="1">
            <a:spLocks noChangeArrowheads="1"/>
          </p:cNvSpPr>
          <p:nvPr/>
        </p:nvSpPr>
        <p:spPr bwMode="auto">
          <a:xfrm>
            <a:off x="6858000" y="2895600"/>
            <a:ext cx="6858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49" name="Text Box 17"/>
          <p:cNvSpPr txBox="1">
            <a:spLocks noChangeArrowheads="1"/>
          </p:cNvSpPr>
          <p:nvPr/>
        </p:nvSpPr>
        <p:spPr bwMode="auto">
          <a:xfrm>
            <a:off x="6629400" y="3276600"/>
            <a:ext cx="762000" cy="366713"/>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10</a:t>
            </a:r>
            <a:r>
              <a:rPr lang="en-US" sz="1800">
                <a:solidFill>
                  <a:srgbClr val="FF0000"/>
                </a:solidFill>
                <a:sym typeface="Symbol" pitchFamily="18" charset="2"/>
              </a:rPr>
              <a:t></a:t>
            </a:r>
            <a:r>
              <a:rPr lang="en-US" sz="1800">
                <a:solidFill>
                  <a:srgbClr val="FF0000"/>
                </a:solidFill>
              </a:rPr>
              <a:t>C</a:t>
            </a:r>
          </a:p>
        </p:txBody>
      </p:sp>
      <p:sp>
        <p:nvSpPr>
          <p:cNvPr id="300050" name="Text Box 18"/>
          <p:cNvSpPr txBox="1">
            <a:spLocks noChangeArrowheads="1"/>
          </p:cNvSpPr>
          <p:nvPr/>
        </p:nvSpPr>
        <p:spPr bwMode="auto">
          <a:xfrm>
            <a:off x="6705600" y="3671888"/>
            <a:ext cx="7620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15</a:t>
            </a:r>
            <a:r>
              <a:rPr lang="en-US" sz="1800">
                <a:solidFill>
                  <a:srgbClr val="FF0000"/>
                </a:solidFill>
                <a:sym typeface="Symbol" pitchFamily="18" charset="2"/>
              </a:rPr>
              <a:t></a:t>
            </a:r>
            <a:r>
              <a:rPr lang="en-US" sz="1800">
                <a:solidFill>
                  <a:srgbClr val="FF0000"/>
                </a:solidFill>
              </a:rPr>
              <a:t>C</a:t>
            </a:r>
          </a:p>
        </p:txBody>
      </p:sp>
      <p:sp>
        <p:nvSpPr>
          <p:cNvPr id="300051" name="Text Box 19"/>
          <p:cNvSpPr txBox="1">
            <a:spLocks noChangeArrowheads="1"/>
          </p:cNvSpPr>
          <p:nvPr/>
        </p:nvSpPr>
        <p:spPr bwMode="auto">
          <a:xfrm>
            <a:off x="6400800" y="24526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0</a:t>
            </a:r>
            <a:r>
              <a:rPr lang="en-US" sz="1800">
                <a:solidFill>
                  <a:srgbClr val="FF0000"/>
                </a:solidFill>
                <a:sym typeface="Symbol" pitchFamily="18" charset="2"/>
              </a:rPr>
              <a:t></a:t>
            </a:r>
            <a:r>
              <a:rPr lang="en-US" sz="1800">
                <a:solidFill>
                  <a:srgbClr val="FF0000"/>
                </a:solidFill>
              </a:rPr>
              <a:t>C</a:t>
            </a:r>
          </a:p>
        </p:txBody>
      </p:sp>
      <p:sp>
        <p:nvSpPr>
          <p:cNvPr id="300052" name="Line 20"/>
          <p:cNvSpPr>
            <a:spLocks noChangeShapeType="1"/>
          </p:cNvSpPr>
          <p:nvPr/>
        </p:nvSpPr>
        <p:spPr bwMode="auto">
          <a:xfrm flipH="1" flipV="1">
            <a:off x="5867400" y="3810000"/>
            <a:ext cx="0" cy="53340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3" name="Line 21"/>
          <p:cNvSpPr>
            <a:spLocks noChangeShapeType="1"/>
          </p:cNvSpPr>
          <p:nvPr/>
        </p:nvSpPr>
        <p:spPr bwMode="auto">
          <a:xfrm flipV="1">
            <a:off x="5867400" y="4343400"/>
            <a:ext cx="457200" cy="0"/>
          </a:xfrm>
          <a:prstGeom prst="line">
            <a:avLst/>
          </a:prstGeom>
          <a:noFill/>
          <a:ln w="28575">
            <a:solidFill>
              <a:srgbClr val="981402"/>
            </a:solidFill>
            <a:prstDash val="dash"/>
            <a:round/>
            <a:headEnd/>
            <a:tailEnd type="triangle" w="med" len="med"/>
          </a:ln>
          <a:effectLst/>
        </p:spPr>
        <p:txBody>
          <a:bodyPr/>
          <a:lstStyle/>
          <a:p>
            <a:endParaRPr lang="en-US">
              <a:solidFill>
                <a:srgbClr val="FFFFFF"/>
              </a:solidFill>
            </a:endParaRPr>
          </a:p>
        </p:txBody>
      </p:sp>
      <p:sp>
        <p:nvSpPr>
          <p:cNvPr id="300054" name="Text Box 22"/>
          <p:cNvSpPr txBox="1">
            <a:spLocks noChangeArrowheads="1"/>
          </p:cNvSpPr>
          <p:nvPr/>
        </p:nvSpPr>
        <p:spPr bwMode="auto">
          <a:xfrm>
            <a:off x="5486400" y="38100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y’</a:t>
            </a:r>
          </a:p>
        </p:txBody>
      </p:sp>
      <p:sp>
        <p:nvSpPr>
          <p:cNvPr id="300055" name="Text Box 23"/>
          <p:cNvSpPr txBox="1">
            <a:spLocks noChangeArrowheads="1"/>
          </p:cNvSpPr>
          <p:nvPr/>
        </p:nvSpPr>
        <p:spPr bwMode="auto">
          <a:xfrm>
            <a:off x="6248400" y="4267200"/>
            <a:ext cx="381000" cy="366713"/>
          </a:xfrm>
          <a:prstGeom prst="rect">
            <a:avLst/>
          </a:prstGeom>
          <a:noFill/>
          <a:ln w="12700">
            <a:noFill/>
            <a:miter lim="800000"/>
            <a:headEnd/>
            <a:tailEnd/>
          </a:ln>
          <a:effectLst/>
        </p:spPr>
        <p:txBody>
          <a:bodyPr>
            <a:spAutoFit/>
          </a:bodyPr>
          <a:lstStyle/>
          <a:p>
            <a:pPr>
              <a:spcBef>
                <a:spcPct val="50000"/>
              </a:spcBef>
            </a:pPr>
            <a:r>
              <a:rPr lang="en-US" sz="1800" b="1">
                <a:solidFill>
                  <a:srgbClr val="981402"/>
                </a:solidFill>
                <a:latin typeface="Arial" pitchFamily="34" charset="0"/>
              </a:rPr>
              <a:t>x’</a:t>
            </a:r>
          </a:p>
        </p:txBody>
      </p:sp>
      <p:sp>
        <p:nvSpPr>
          <p:cNvPr id="300056" name="Freeform 24"/>
          <p:cNvSpPr>
            <a:spLocks/>
          </p:cNvSpPr>
          <p:nvPr/>
        </p:nvSpPr>
        <p:spPr bwMode="auto">
          <a:xfrm>
            <a:off x="3552825" y="4295775"/>
            <a:ext cx="1614488" cy="76200"/>
          </a:xfrm>
          <a:custGeom>
            <a:avLst/>
            <a:gdLst/>
            <a:ahLst/>
            <a:cxnLst>
              <a:cxn ang="0">
                <a:pos x="0" y="48"/>
              </a:cxn>
              <a:cxn ang="0">
                <a:pos x="304" y="37"/>
              </a:cxn>
              <a:cxn ang="0">
                <a:pos x="679" y="28"/>
              </a:cxn>
              <a:cxn ang="0">
                <a:pos x="1017" y="0"/>
              </a:cxn>
            </a:cxnLst>
            <a:rect l="0" t="0" r="r" b="b"/>
            <a:pathLst>
              <a:path w="1017" h="48">
                <a:moveTo>
                  <a:pt x="0" y="48"/>
                </a:moveTo>
                <a:cubicBezTo>
                  <a:pt x="50" y="46"/>
                  <a:pt x="191" y="40"/>
                  <a:pt x="304" y="37"/>
                </a:cubicBezTo>
                <a:cubicBezTo>
                  <a:pt x="417" y="34"/>
                  <a:pt x="560" y="34"/>
                  <a:pt x="679" y="28"/>
                </a:cubicBezTo>
                <a:cubicBezTo>
                  <a:pt x="798" y="22"/>
                  <a:pt x="947" y="6"/>
                  <a:pt x="1017" y="0"/>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300057" name="Freeform 25"/>
          <p:cNvSpPr>
            <a:spLocks/>
          </p:cNvSpPr>
          <p:nvPr/>
        </p:nvSpPr>
        <p:spPr bwMode="auto">
          <a:xfrm>
            <a:off x="5172075" y="4151313"/>
            <a:ext cx="1635125" cy="144462"/>
          </a:xfrm>
          <a:custGeom>
            <a:avLst/>
            <a:gdLst/>
            <a:ahLst/>
            <a:cxnLst>
              <a:cxn ang="0">
                <a:pos x="0" y="91"/>
              </a:cxn>
              <a:cxn ang="0">
                <a:pos x="536" y="18"/>
              </a:cxn>
              <a:cxn ang="0">
                <a:pos x="1030" y="0"/>
              </a:cxn>
            </a:cxnLst>
            <a:rect l="0" t="0" r="r" b="b"/>
            <a:pathLst>
              <a:path w="1030" h="91">
                <a:moveTo>
                  <a:pt x="0" y="91"/>
                </a:moveTo>
                <a:cubicBezTo>
                  <a:pt x="88" y="78"/>
                  <a:pt x="364" y="33"/>
                  <a:pt x="536" y="18"/>
                </a:cubicBezTo>
                <a:cubicBezTo>
                  <a:pt x="708" y="3"/>
                  <a:pt x="927" y="4"/>
                  <a:pt x="1030" y="0"/>
                </a:cubicBezTo>
              </a:path>
            </a:pathLst>
          </a:custGeom>
          <a:noFill/>
          <a:ln w="76200" cap="flat" cmpd="sng">
            <a:solidFill>
              <a:srgbClr val="FF0000"/>
            </a:solidFill>
            <a:prstDash val="solid"/>
            <a:round/>
            <a:headEnd type="none" w="med" len="med"/>
            <a:tailEnd type="none" w="med" len="med"/>
          </a:ln>
          <a:effectLst/>
        </p:spPr>
        <p:txBody>
          <a:bodyPr/>
          <a:lstStyle/>
          <a:p>
            <a:endParaRPr lang="en-US">
              <a:solidFill>
                <a:srgbClr val="FFFFFF"/>
              </a:solidFill>
            </a:endParaRPr>
          </a:p>
        </p:txBody>
      </p:sp>
      <p:sp>
        <p:nvSpPr>
          <p:cNvPr id="300058" name="Freeform 26"/>
          <p:cNvSpPr>
            <a:spLocks/>
          </p:cNvSpPr>
          <p:nvPr/>
        </p:nvSpPr>
        <p:spPr bwMode="auto">
          <a:xfrm>
            <a:off x="885825" y="1752600"/>
            <a:ext cx="5705475" cy="609600"/>
          </a:xfrm>
          <a:custGeom>
            <a:avLst/>
            <a:gdLst/>
            <a:ahLst/>
            <a:cxnLst>
              <a:cxn ang="0">
                <a:pos x="0" y="384"/>
              </a:cxn>
              <a:cxn ang="0">
                <a:pos x="747" y="272"/>
              </a:cxn>
              <a:cxn ang="0">
                <a:pos x="1407" y="324"/>
              </a:cxn>
              <a:cxn ang="0">
                <a:pos x="2223" y="311"/>
              </a:cxn>
              <a:cxn ang="0">
                <a:pos x="2793" y="210"/>
              </a:cxn>
              <a:cxn ang="0">
                <a:pos x="3280" y="78"/>
              </a:cxn>
              <a:cxn ang="0">
                <a:pos x="3594" y="0"/>
              </a:cxn>
            </a:cxnLst>
            <a:rect l="0" t="0" r="r" b="b"/>
            <a:pathLst>
              <a:path w="3594" h="384">
                <a:moveTo>
                  <a:pt x="0" y="384"/>
                </a:moveTo>
                <a:cubicBezTo>
                  <a:pt x="123" y="365"/>
                  <a:pt x="513" y="282"/>
                  <a:pt x="747" y="272"/>
                </a:cubicBezTo>
                <a:cubicBezTo>
                  <a:pt x="981" y="262"/>
                  <a:pt x="1161" y="318"/>
                  <a:pt x="1407" y="324"/>
                </a:cubicBezTo>
                <a:cubicBezTo>
                  <a:pt x="1652" y="330"/>
                  <a:pt x="1992" y="330"/>
                  <a:pt x="2223" y="311"/>
                </a:cubicBezTo>
                <a:cubicBezTo>
                  <a:pt x="2454" y="292"/>
                  <a:pt x="2618" y="249"/>
                  <a:pt x="2793" y="210"/>
                </a:cubicBezTo>
                <a:cubicBezTo>
                  <a:pt x="2969" y="171"/>
                  <a:pt x="3147" y="113"/>
                  <a:pt x="3280" y="78"/>
                </a:cubicBezTo>
                <a:cubicBezTo>
                  <a:pt x="3413" y="43"/>
                  <a:pt x="3529" y="16"/>
                  <a:pt x="3594" y="0"/>
                </a:cubicBezTo>
              </a:path>
            </a:pathLst>
          </a:custGeom>
          <a:noFill/>
          <a:ln w="38100" cap="flat" cmpd="sng">
            <a:solidFill>
              <a:srgbClr val="FF0000"/>
            </a:solidFill>
            <a:prstDash val="lgDash"/>
            <a:round/>
            <a:headEnd type="none" w="med" len="med"/>
            <a:tailEnd type="none" w="med" len="med"/>
          </a:ln>
          <a:effectLst/>
        </p:spPr>
        <p:txBody>
          <a:bodyPr/>
          <a:lstStyle/>
          <a:p>
            <a:endParaRPr lang="en-US">
              <a:solidFill>
                <a:srgbClr val="FFFFFF"/>
              </a:solidFill>
            </a:endParaRPr>
          </a:p>
        </p:txBody>
      </p:sp>
      <p:sp>
        <p:nvSpPr>
          <p:cNvPr id="300059" name="Text Box 27"/>
          <p:cNvSpPr txBox="1">
            <a:spLocks noChangeArrowheads="1"/>
          </p:cNvSpPr>
          <p:nvPr/>
        </p:nvSpPr>
        <p:spPr bwMode="auto">
          <a:xfrm>
            <a:off x="6553200" y="1538288"/>
            <a:ext cx="685800" cy="366712"/>
          </a:xfrm>
          <a:prstGeom prst="rect">
            <a:avLst/>
          </a:prstGeom>
          <a:noFill/>
          <a:ln w="12700">
            <a:noFill/>
            <a:miter lim="800000"/>
            <a:headEnd/>
            <a:tailEnd/>
          </a:ln>
          <a:effectLst/>
        </p:spPr>
        <p:txBody>
          <a:bodyPr>
            <a:spAutoFit/>
          </a:bodyPr>
          <a:lstStyle/>
          <a:p>
            <a:pPr>
              <a:spcBef>
                <a:spcPct val="50000"/>
              </a:spcBef>
            </a:pPr>
            <a:r>
              <a:rPr lang="en-US" sz="1800">
                <a:solidFill>
                  <a:srgbClr val="FF0000"/>
                </a:solidFill>
              </a:rPr>
              <a:t> -5</a:t>
            </a:r>
            <a:r>
              <a:rPr lang="en-US" sz="1800">
                <a:solidFill>
                  <a:srgbClr val="FF0000"/>
                </a:solidFill>
                <a:sym typeface="Symbol" pitchFamily="18" charset="2"/>
              </a:rPr>
              <a:t></a:t>
            </a:r>
            <a:r>
              <a:rPr lang="en-US" sz="1800">
                <a:solidFill>
                  <a:srgbClr val="FF0000"/>
                </a:solidFill>
              </a:rPr>
              <a:t>C</a:t>
            </a:r>
          </a:p>
        </p:txBody>
      </p:sp>
      <p:sp>
        <p:nvSpPr>
          <p:cNvPr id="300060" name="Freeform 28"/>
          <p:cNvSpPr>
            <a:spLocks/>
          </p:cNvSpPr>
          <p:nvPr/>
        </p:nvSpPr>
        <p:spPr bwMode="auto">
          <a:xfrm>
            <a:off x="3878263" y="5006975"/>
            <a:ext cx="11112" cy="893763"/>
          </a:xfrm>
          <a:custGeom>
            <a:avLst/>
            <a:gdLst/>
            <a:ahLst/>
            <a:cxnLst>
              <a:cxn ang="0">
                <a:pos x="0" y="563"/>
              </a:cxn>
              <a:cxn ang="0">
                <a:pos x="7" y="0"/>
              </a:cxn>
            </a:cxnLst>
            <a:rect l="0" t="0" r="r" b="b"/>
            <a:pathLst>
              <a:path w="7" h="563">
                <a:moveTo>
                  <a:pt x="0" y="563"/>
                </a:moveTo>
                <a:lnTo>
                  <a:pt x="7"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1" name="Line 29"/>
          <p:cNvSpPr>
            <a:spLocks noChangeShapeType="1"/>
          </p:cNvSpPr>
          <p:nvPr/>
        </p:nvSpPr>
        <p:spPr bwMode="auto">
          <a:xfrm flipH="1">
            <a:off x="3429000" y="28194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2" name="Freeform 30"/>
          <p:cNvSpPr>
            <a:spLocks/>
          </p:cNvSpPr>
          <p:nvPr/>
        </p:nvSpPr>
        <p:spPr bwMode="auto">
          <a:xfrm flipH="1">
            <a:off x="1752600" y="5489575"/>
            <a:ext cx="228600" cy="606425"/>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3" name="Freeform 31"/>
          <p:cNvSpPr>
            <a:spLocks/>
          </p:cNvSpPr>
          <p:nvPr/>
        </p:nvSpPr>
        <p:spPr bwMode="auto">
          <a:xfrm flipH="1">
            <a:off x="2895600" y="5181600"/>
            <a:ext cx="76200" cy="762000"/>
          </a:xfrm>
          <a:custGeom>
            <a:avLst/>
            <a:gdLst/>
            <a:ahLst/>
            <a:cxnLst>
              <a:cxn ang="0">
                <a:pos x="0" y="437"/>
              </a:cxn>
              <a:cxn ang="0">
                <a:pos x="219" y="0"/>
              </a:cxn>
            </a:cxnLst>
            <a:rect l="0" t="0" r="r" b="b"/>
            <a:pathLst>
              <a:path w="219" h="437">
                <a:moveTo>
                  <a:pt x="0" y="437"/>
                </a:moveTo>
                <a:lnTo>
                  <a:pt x="219"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4" name="Line 32"/>
          <p:cNvSpPr>
            <a:spLocks noChangeShapeType="1"/>
          </p:cNvSpPr>
          <p:nvPr/>
        </p:nvSpPr>
        <p:spPr bwMode="auto">
          <a:xfrm flipV="1">
            <a:off x="4648200" y="2743200"/>
            <a:ext cx="0" cy="838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5" name="Line 33"/>
          <p:cNvSpPr>
            <a:spLocks noChangeShapeType="1"/>
          </p:cNvSpPr>
          <p:nvPr/>
        </p:nvSpPr>
        <p:spPr bwMode="auto">
          <a:xfrm flipV="1">
            <a:off x="1752600" y="2895600"/>
            <a:ext cx="381000" cy="685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6" name="Freeform 34"/>
          <p:cNvSpPr>
            <a:spLocks/>
          </p:cNvSpPr>
          <p:nvPr/>
        </p:nvSpPr>
        <p:spPr bwMode="auto">
          <a:xfrm flipH="1">
            <a:off x="5084763" y="4868863"/>
            <a:ext cx="401637" cy="846137"/>
          </a:xfrm>
          <a:custGeom>
            <a:avLst/>
            <a:gdLst/>
            <a:ahLst/>
            <a:cxnLst>
              <a:cxn ang="0">
                <a:pos x="9" y="512"/>
              </a:cxn>
              <a:cxn ang="0">
                <a:pos x="0" y="0"/>
              </a:cxn>
            </a:cxnLst>
            <a:rect l="0" t="0" r="r" b="b"/>
            <a:pathLst>
              <a:path w="9" h="512">
                <a:moveTo>
                  <a:pt x="9" y="512"/>
                </a:moveTo>
                <a:lnTo>
                  <a:pt x="0"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7" name="Line 35"/>
          <p:cNvSpPr>
            <a:spLocks noChangeShapeType="1"/>
          </p:cNvSpPr>
          <p:nvPr/>
        </p:nvSpPr>
        <p:spPr bwMode="auto">
          <a:xfrm flipH="1">
            <a:off x="2514600" y="1752600"/>
            <a:ext cx="0" cy="838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68" name="Line 36"/>
          <p:cNvSpPr>
            <a:spLocks noChangeShapeType="1"/>
          </p:cNvSpPr>
          <p:nvPr/>
        </p:nvSpPr>
        <p:spPr bwMode="auto">
          <a:xfrm flipH="1" flipV="1">
            <a:off x="4953000" y="16764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69" name="Line 37"/>
          <p:cNvSpPr>
            <a:spLocks noChangeShapeType="1"/>
          </p:cNvSpPr>
          <p:nvPr/>
        </p:nvSpPr>
        <p:spPr bwMode="auto">
          <a:xfrm flipH="1" flipV="1">
            <a:off x="3810000" y="1752600"/>
            <a:ext cx="76200" cy="7620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0" name="Line 38"/>
          <p:cNvSpPr>
            <a:spLocks noChangeShapeType="1"/>
          </p:cNvSpPr>
          <p:nvPr/>
        </p:nvSpPr>
        <p:spPr bwMode="auto">
          <a:xfrm>
            <a:off x="5257800" y="2667000"/>
            <a:ext cx="457200" cy="7620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1" name="Line 39"/>
          <p:cNvSpPr>
            <a:spLocks noChangeShapeType="1"/>
          </p:cNvSpPr>
          <p:nvPr/>
        </p:nvSpPr>
        <p:spPr bwMode="auto">
          <a:xfrm flipV="1">
            <a:off x="990600" y="4038600"/>
            <a:ext cx="6096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2" name="Freeform 40"/>
          <p:cNvSpPr>
            <a:spLocks/>
          </p:cNvSpPr>
          <p:nvPr/>
        </p:nvSpPr>
        <p:spPr bwMode="auto">
          <a:xfrm flipH="1">
            <a:off x="838200" y="5181600"/>
            <a:ext cx="685800" cy="76200"/>
          </a:xfrm>
          <a:custGeom>
            <a:avLst/>
            <a:gdLst/>
            <a:ahLst/>
            <a:cxnLst>
              <a:cxn ang="0">
                <a:pos x="0" y="430"/>
              </a:cxn>
              <a:cxn ang="0">
                <a:pos x="491" y="0"/>
              </a:cxn>
            </a:cxnLst>
            <a:rect l="0" t="0" r="r" b="b"/>
            <a:pathLst>
              <a:path w="491" h="430">
                <a:moveTo>
                  <a:pt x="0" y="430"/>
                </a:moveTo>
                <a:lnTo>
                  <a:pt x="491" y="0"/>
                </a:lnTo>
              </a:path>
            </a:pathLst>
          </a:cu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3" name="Line 41"/>
          <p:cNvSpPr>
            <a:spLocks noChangeShapeType="1"/>
          </p:cNvSpPr>
          <p:nvPr/>
        </p:nvSpPr>
        <p:spPr bwMode="auto">
          <a:xfrm flipV="1">
            <a:off x="2514600" y="3810000"/>
            <a:ext cx="457200" cy="3048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4" name="Line 42"/>
          <p:cNvSpPr>
            <a:spLocks noChangeShapeType="1"/>
          </p:cNvSpPr>
          <p:nvPr/>
        </p:nvSpPr>
        <p:spPr bwMode="auto">
          <a:xfrm>
            <a:off x="4267200" y="3886200"/>
            <a:ext cx="3810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5" name="Line 43"/>
          <p:cNvSpPr>
            <a:spLocks noChangeShapeType="1"/>
          </p:cNvSpPr>
          <p:nvPr/>
        </p:nvSpPr>
        <p:spPr bwMode="auto">
          <a:xfrm>
            <a:off x="5791200" y="3733800"/>
            <a:ext cx="685800" cy="762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6" name="Line 44"/>
          <p:cNvSpPr>
            <a:spLocks noChangeShapeType="1"/>
          </p:cNvSpPr>
          <p:nvPr/>
        </p:nvSpPr>
        <p:spPr bwMode="auto">
          <a:xfrm>
            <a:off x="2286000" y="4800600"/>
            <a:ext cx="381000" cy="76200"/>
          </a:xfrm>
          <a:prstGeom prst="line">
            <a:avLst/>
          </a:prstGeom>
          <a:noFill/>
          <a:ln w="12700">
            <a:solidFill>
              <a:schemeClr val="bg2"/>
            </a:solidFill>
            <a:round/>
            <a:headEnd type="triangle" w="med" len="med"/>
            <a:tailEnd/>
          </a:ln>
          <a:effectLst/>
        </p:spPr>
        <p:txBody>
          <a:bodyPr/>
          <a:lstStyle/>
          <a:p>
            <a:endParaRPr lang="en-US">
              <a:solidFill>
                <a:srgbClr val="FFFFFF"/>
              </a:solidFill>
            </a:endParaRPr>
          </a:p>
        </p:txBody>
      </p:sp>
      <p:sp>
        <p:nvSpPr>
          <p:cNvPr id="300077" name="Line 45"/>
          <p:cNvSpPr>
            <a:spLocks noChangeShapeType="1"/>
          </p:cNvSpPr>
          <p:nvPr/>
        </p:nvSpPr>
        <p:spPr bwMode="auto">
          <a:xfrm flipV="1">
            <a:off x="4572000" y="4648200"/>
            <a:ext cx="4572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78" name="Line 46"/>
          <p:cNvSpPr>
            <a:spLocks noChangeShapeType="1"/>
          </p:cNvSpPr>
          <p:nvPr/>
        </p:nvSpPr>
        <p:spPr bwMode="auto">
          <a:xfrm flipV="1">
            <a:off x="5943600" y="4572000"/>
            <a:ext cx="609600" cy="152400"/>
          </a:xfrm>
          <a:prstGeom prst="line">
            <a:avLst/>
          </a:prstGeom>
          <a:noFill/>
          <a:ln w="12700">
            <a:solidFill>
              <a:schemeClr val="bg2"/>
            </a:solidFill>
            <a:round/>
            <a:headEnd/>
            <a:tailEnd type="triangle" w="med" len="med"/>
          </a:ln>
          <a:effectLst/>
        </p:spPr>
        <p:txBody>
          <a:bodyPr/>
          <a:lstStyle/>
          <a:p>
            <a:endParaRPr lang="en-US">
              <a:solidFill>
                <a:srgbClr val="FFFFFF"/>
              </a:solidFill>
            </a:endParaRPr>
          </a:p>
        </p:txBody>
      </p:sp>
      <p:sp>
        <p:nvSpPr>
          <p:cNvPr id="300080" name="Rectangle 48"/>
          <p:cNvSpPr>
            <a:spLocks noGrp="1" noChangeArrowheads="1"/>
          </p:cNvSpPr>
          <p:nvPr>
            <p:ph type="title"/>
          </p:nvPr>
        </p:nvSpPr>
        <p:spPr>
          <a:xfrm>
            <a:off x="152400" y="76200"/>
            <a:ext cx="6934200" cy="609600"/>
          </a:xfrm>
          <a:noFill/>
          <a:ln/>
        </p:spPr>
        <p:txBody>
          <a:bodyPr/>
          <a:lstStyle/>
          <a:p>
            <a:r>
              <a:rPr lang="en-US" sz="3200">
                <a:solidFill>
                  <a:schemeClr val="bg2"/>
                </a:solidFill>
              </a:rPr>
              <a:t>b.) Confluence – front normal wind</a:t>
            </a:r>
          </a:p>
        </p:txBody>
      </p:sp>
      <p:graphicFrame>
        <p:nvGraphicFramePr>
          <p:cNvPr id="300081" name="Object 49"/>
          <p:cNvGraphicFramePr>
            <a:graphicFrameLocks noChangeAspect="1"/>
          </p:cNvGraphicFramePr>
          <p:nvPr/>
        </p:nvGraphicFramePr>
        <p:xfrm>
          <a:off x="7186613" y="0"/>
          <a:ext cx="1957387" cy="1057275"/>
        </p:xfrm>
        <a:graphic>
          <a:graphicData uri="http://schemas.openxmlformats.org/presentationml/2006/ole">
            <mc:AlternateContent xmlns:mc="http://schemas.openxmlformats.org/markup-compatibility/2006">
              <mc:Choice xmlns:v="urn:schemas-microsoft-com:vml" Requires="v">
                <p:oleObj spid="_x0000_s276505" name="Equation" r:id="rId4" imgW="1270000" imgH="685800" progId="">
                  <p:embed/>
                </p:oleObj>
              </mc:Choice>
              <mc:Fallback>
                <p:oleObj name="Equation" r:id="rId4" imgW="12700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3" y="0"/>
                        <a:ext cx="1957387" cy="1057275"/>
                      </a:xfrm>
                      <a:prstGeom prst="rect">
                        <a:avLst/>
                      </a:prstGeom>
                      <a:solidFill>
                        <a:schemeClr val="tx1"/>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4130"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1"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4132" name="Line 4"/>
          <p:cNvSpPr>
            <a:spLocks noChangeShapeType="1"/>
          </p:cNvSpPr>
          <p:nvPr/>
        </p:nvSpPr>
        <p:spPr bwMode="auto">
          <a:xfrm rot="-5400000">
            <a:off x="495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3" name="Line 5"/>
          <p:cNvSpPr>
            <a:spLocks noChangeShapeType="1"/>
          </p:cNvSpPr>
          <p:nvPr/>
        </p:nvSpPr>
        <p:spPr bwMode="auto">
          <a:xfrm rot="-5400000">
            <a:off x="876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4" name="Line 6"/>
          <p:cNvSpPr>
            <a:spLocks noChangeShapeType="1"/>
          </p:cNvSpPr>
          <p:nvPr/>
        </p:nvSpPr>
        <p:spPr bwMode="auto">
          <a:xfrm rot="-5400000">
            <a:off x="1257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5" name="Line 7"/>
          <p:cNvSpPr>
            <a:spLocks noChangeShapeType="1"/>
          </p:cNvSpPr>
          <p:nvPr/>
        </p:nvSpPr>
        <p:spPr bwMode="auto">
          <a:xfrm rot="-5400000">
            <a:off x="1638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6" name="Line 8"/>
          <p:cNvSpPr>
            <a:spLocks noChangeShapeType="1"/>
          </p:cNvSpPr>
          <p:nvPr/>
        </p:nvSpPr>
        <p:spPr bwMode="auto">
          <a:xfrm rot="-5400000">
            <a:off x="2019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7" name="Line 9"/>
          <p:cNvSpPr>
            <a:spLocks noChangeShapeType="1"/>
          </p:cNvSpPr>
          <p:nvPr/>
        </p:nvSpPr>
        <p:spPr bwMode="auto">
          <a:xfrm rot="-5400000">
            <a:off x="24003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4138"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39"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0"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1"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4142"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4143"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4144"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4145"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(a)</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178"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79"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6180" name="Line 4"/>
          <p:cNvSpPr>
            <a:spLocks noChangeShapeType="1"/>
          </p:cNvSpPr>
          <p:nvPr/>
        </p:nvSpPr>
        <p:spPr bwMode="auto">
          <a:xfrm rot="-5400000">
            <a:off x="38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1" name="Line 5"/>
          <p:cNvSpPr>
            <a:spLocks noChangeShapeType="1"/>
          </p:cNvSpPr>
          <p:nvPr/>
        </p:nvSpPr>
        <p:spPr bwMode="auto">
          <a:xfrm rot="-5400000">
            <a:off x="571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2" name="Line 6"/>
          <p:cNvSpPr>
            <a:spLocks noChangeShapeType="1"/>
          </p:cNvSpPr>
          <p:nvPr/>
        </p:nvSpPr>
        <p:spPr bwMode="auto">
          <a:xfrm rot="-5400000">
            <a:off x="1181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3" name="Line 7"/>
          <p:cNvSpPr>
            <a:spLocks noChangeShapeType="1"/>
          </p:cNvSpPr>
          <p:nvPr/>
        </p:nvSpPr>
        <p:spPr bwMode="auto">
          <a:xfrm rot="-5400000">
            <a:off x="1714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4" name="Line 8"/>
          <p:cNvSpPr>
            <a:spLocks noChangeShapeType="1"/>
          </p:cNvSpPr>
          <p:nvPr/>
        </p:nvSpPr>
        <p:spPr bwMode="auto">
          <a:xfrm rot="-5400000">
            <a:off x="23241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5" name="Line 9"/>
          <p:cNvSpPr>
            <a:spLocks noChangeShapeType="1"/>
          </p:cNvSpPr>
          <p:nvPr/>
        </p:nvSpPr>
        <p:spPr bwMode="auto">
          <a:xfrm rot="-5400000">
            <a:off x="2857500" y="34671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6186" name="Freeform 10"/>
          <p:cNvSpPr>
            <a:spLocks/>
          </p:cNvSpPr>
          <p:nvPr/>
        </p:nvSpPr>
        <p:spPr bwMode="auto">
          <a:xfrm>
            <a:off x="4038600" y="1597025"/>
            <a:ext cx="1989138"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7"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8"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89"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6190"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6191"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6192"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6193"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(b)</a:t>
            </a:r>
          </a:p>
        </p:txBody>
      </p:sp>
      <p:sp>
        <p:nvSpPr>
          <p:cNvPr id="306194"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8226"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7"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08228" name="Line 4"/>
          <p:cNvSpPr>
            <a:spLocks noChangeShapeType="1"/>
          </p:cNvSpPr>
          <p:nvPr/>
        </p:nvSpPr>
        <p:spPr bwMode="auto">
          <a:xfrm>
            <a:off x="1600200" y="2438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29" name="Line 5"/>
          <p:cNvSpPr>
            <a:spLocks noChangeShapeType="1"/>
          </p:cNvSpPr>
          <p:nvPr/>
        </p:nvSpPr>
        <p:spPr bwMode="auto">
          <a:xfrm>
            <a:off x="1600200" y="2819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0" name="Line 6"/>
          <p:cNvSpPr>
            <a:spLocks noChangeShapeType="1"/>
          </p:cNvSpPr>
          <p:nvPr/>
        </p:nvSpPr>
        <p:spPr bwMode="auto">
          <a:xfrm>
            <a:off x="1600200" y="3200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1" name="Line 7"/>
          <p:cNvSpPr>
            <a:spLocks noChangeShapeType="1"/>
          </p:cNvSpPr>
          <p:nvPr/>
        </p:nvSpPr>
        <p:spPr bwMode="auto">
          <a:xfrm>
            <a:off x="1600200" y="3581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2" name="Line 8"/>
          <p:cNvSpPr>
            <a:spLocks noChangeShapeType="1"/>
          </p:cNvSpPr>
          <p:nvPr/>
        </p:nvSpPr>
        <p:spPr bwMode="auto">
          <a:xfrm>
            <a:off x="1600200" y="3962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3" name="Line 9"/>
          <p:cNvSpPr>
            <a:spLocks noChangeShapeType="1"/>
          </p:cNvSpPr>
          <p:nvPr/>
        </p:nvSpPr>
        <p:spPr bwMode="auto">
          <a:xfrm>
            <a:off x="1600200" y="43434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08234"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5"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6"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7"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08238"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08239"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08240"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08241"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(c)</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0274" name="Line 2"/>
          <p:cNvSpPr>
            <a:spLocks noChangeShapeType="1"/>
          </p:cNvSpPr>
          <p:nvPr/>
        </p:nvSpPr>
        <p:spPr bwMode="auto">
          <a:xfrm>
            <a:off x="1295400" y="3352800"/>
            <a:ext cx="4800600" cy="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5" name="Line 3"/>
          <p:cNvSpPr>
            <a:spLocks noChangeShapeType="1"/>
          </p:cNvSpPr>
          <p:nvPr/>
        </p:nvSpPr>
        <p:spPr bwMode="auto">
          <a:xfrm flipH="1" flipV="1">
            <a:off x="3733800" y="1600200"/>
            <a:ext cx="0" cy="3429000"/>
          </a:xfrm>
          <a:prstGeom prst="line">
            <a:avLst/>
          </a:prstGeom>
          <a:noFill/>
          <a:ln w="38100">
            <a:solidFill>
              <a:schemeClr val="bg2"/>
            </a:solidFill>
            <a:prstDash val="sysDot"/>
            <a:round/>
            <a:headEnd type="triangle" w="med" len="med"/>
            <a:tailEnd type="triangle" w="med" len="med"/>
          </a:ln>
          <a:effectLst/>
        </p:spPr>
        <p:txBody>
          <a:bodyPr/>
          <a:lstStyle/>
          <a:p>
            <a:endParaRPr lang="en-US">
              <a:solidFill>
                <a:srgbClr val="FFFFFF"/>
              </a:solidFill>
            </a:endParaRPr>
          </a:p>
        </p:txBody>
      </p:sp>
      <p:sp>
        <p:nvSpPr>
          <p:cNvPr id="310276" name="Line 4"/>
          <p:cNvSpPr>
            <a:spLocks noChangeShapeType="1"/>
          </p:cNvSpPr>
          <p:nvPr/>
        </p:nvSpPr>
        <p:spPr bwMode="auto">
          <a:xfrm>
            <a:off x="1600200" y="2743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7" name="Line 5"/>
          <p:cNvSpPr>
            <a:spLocks noChangeShapeType="1"/>
          </p:cNvSpPr>
          <p:nvPr/>
        </p:nvSpPr>
        <p:spPr bwMode="auto">
          <a:xfrm>
            <a:off x="1600200" y="31242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8" name="Line 6"/>
          <p:cNvSpPr>
            <a:spLocks noChangeShapeType="1"/>
          </p:cNvSpPr>
          <p:nvPr/>
        </p:nvSpPr>
        <p:spPr bwMode="auto">
          <a:xfrm>
            <a:off x="1600200" y="3276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79" name="Line 7"/>
          <p:cNvSpPr>
            <a:spLocks noChangeShapeType="1"/>
          </p:cNvSpPr>
          <p:nvPr/>
        </p:nvSpPr>
        <p:spPr bwMode="auto">
          <a:xfrm>
            <a:off x="1600200" y="34290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0" name="Line 8"/>
          <p:cNvSpPr>
            <a:spLocks noChangeShapeType="1"/>
          </p:cNvSpPr>
          <p:nvPr/>
        </p:nvSpPr>
        <p:spPr bwMode="auto">
          <a:xfrm>
            <a:off x="1600200" y="3657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1" name="Line 9"/>
          <p:cNvSpPr>
            <a:spLocks noChangeShapeType="1"/>
          </p:cNvSpPr>
          <p:nvPr/>
        </p:nvSpPr>
        <p:spPr bwMode="auto">
          <a:xfrm>
            <a:off x="1600200" y="4038600"/>
            <a:ext cx="4495800" cy="0"/>
          </a:xfrm>
          <a:prstGeom prst="line">
            <a:avLst/>
          </a:prstGeom>
          <a:noFill/>
          <a:ln w="28575">
            <a:solidFill>
              <a:srgbClr val="FF0000"/>
            </a:solidFill>
            <a:prstDash val="lgDash"/>
            <a:round/>
            <a:headEnd/>
            <a:tailEnd/>
          </a:ln>
          <a:effectLst/>
        </p:spPr>
        <p:txBody>
          <a:bodyPr/>
          <a:lstStyle/>
          <a:p>
            <a:endParaRPr lang="en-US">
              <a:solidFill>
                <a:srgbClr val="FFFFFF"/>
              </a:solidFill>
            </a:endParaRPr>
          </a:p>
        </p:txBody>
      </p:sp>
      <p:sp>
        <p:nvSpPr>
          <p:cNvPr id="310282" name="Freeform 10"/>
          <p:cNvSpPr>
            <a:spLocks/>
          </p:cNvSpPr>
          <p:nvPr/>
        </p:nvSpPr>
        <p:spPr bwMode="auto">
          <a:xfrm>
            <a:off x="4078288" y="1597025"/>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3" name="Freeform 11"/>
          <p:cNvSpPr>
            <a:spLocks/>
          </p:cNvSpPr>
          <p:nvPr/>
        </p:nvSpPr>
        <p:spPr bwMode="auto">
          <a:xfrm flipH="1">
            <a:off x="1447800" y="1604963"/>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4" name="Freeform 12"/>
          <p:cNvSpPr>
            <a:spLocks/>
          </p:cNvSpPr>
          <p:nvPr/>
        </p:nvSpPr>
        <p:spPr bwMode="auto">
          <a:xfrm flipV="1">
            <a:off x="4078288" y="3581400"/>
            <a:ext cx="1989137" cy="1595438"/>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5" name="Freeform 13"/>
          <p:cNvSpPr>
            <a:spLocks/>
          </p:cNvSpPr>
          <p:nvPr/>
        </p:nvSpPr>
        <p:spPr bwMode="auto">
          <a:xfrm flipH="1" flipV="1">
            <a:off x="1447800" y="3589338"/>
            <a:ext cx="1989138" cy="1595437"/>
          </a:xfrm>
          <a:custGeom>
            <a:avLst/>
            <a:gdLst/>
            <a:ahLst/>
            <a:cxnLst>
              <a:cxn ang="0">
                <a:pos x="0" y="0"/>
              </a:cxn>
              <a:cxn ang="0">
                <a:pos x="28" y="484"/>
              </a:cxn>
              <a:cxn ang="0">
                <a:pos x="167" y="818"/>
              </a:cxn>
              <a:cxn ang="0">
                <a:pos x="512" y="951"/>
              </a:cxn>
              <a:cxn ang="0">
                <a:pos x="1253" y="1005"/>
              </a:cxn>
            </a:cxnLst>
            <a:rect l="0" t="0" r="r" b="b"/>
            <a:pathLst>
              <a:path w="1253" h="1005">
                <a:moveTo>
                  <a:pt x="0" y="0"/>
                </a:moveTo>
                <a:cubicBezTo>
                  <a:pt x="5" y="81"/>
                  <a:pt x="0" y="348"/>
                  <a:pt x="28" y="484"/>
                </a:cubicBezTo>
                <a:cubicBezTo>
                  <a:pt x="56" y="620"/>
                  <a:pt x="86" y="740"/>
                  <a:pt x="167" y="818"/>
                </a:cubicBezTo>
                <a:cubicBezTo>
                  <a:pt x="248" y="896"/>
                  <a:pt x="331" y="920"/>
                  <a:pt x="512" y="951"/>
                </a:cubicBezTo>
                <a:cubicBezTo>
                  <a:pt x="693" y="982"/>
                  <a:pt x="1099" y="994"/>
                  <a:pt x="1253" y="1005"/>
                </a:cubicBezTo>
              </a:path>
            </a:pathLst>
          </a:custGeom>
          <a:noFill/>
          <a:ln w="57150" cap="flat" cmpd="sng">
            <a:solidFill>
              <a:schemeClr val="bg2"/>
            </a:solidFill>
            <a:prstDash val="solid"/>
            <a:round/>
            <a:headEnd type="none" w="med" len="med"/>
            <a:tailEnd type="triangle" w="med" len="med"/>
          </a:ln>
          <a:effectLst/>
        </p:spPr>
        <p:txBody>
          <a:bodyPr/>
          <a:lstStyle/>
          <a:p>
            <a:endParaRPr lang="en-US">
              <a:solidFill>
                <a:srgbClr val="FFFFFF"/>
              </a:solidFill>
            </a:endParaRPr>
          </a:p>
        </p:txBody>
      </p:sp>
      <p:sp>
        <p:nvSpPr>
          <p:cNvPr id="310286" name="Line 14"/>
          <p:cNvSpPr>
            <a:spLocks noChangeShapeType="1"/>
          </p:cNvSpPr>
          <p:nvPr/>
        </p:nvSpPr>
        <p:spPr bwMode="auto">
          <a:xfrm flipV="1">
            <a:off x="3810000" y="3733800"/>
            <a:ext cx="0" cy="1371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310287" name="Line 15"/>
          <p:cNvSpPr>
            <a:spLocks noChangeShapeType="1"/>
          </p:cNvSpPr>
          <p:nvPr/>
        </p:nvSpPr>
        <p:spPr bwMode="auto">
          <a:xfrm flipV="1">
            <a:off x="3810000" y="1600200"/>
            <a:ext cx="0" cy="1371600"/>
          </a:xfrm>
          <a:prstGeom prst="line">
            <a:avLst/>
          </a:prstGeom>
          <a:noFill/>
          <a:ln w="38100">
            <a:solidFill>
              <a:schemeClr val="bg2"/>
            </a:solidFill>
            <a:round/>
            <a:headEnd type="triangle" w="med" len="med"/>
            <a:tailEnd/>
          </a:ln>
          <a:effectLst/>
        </p:spPr>
        <p:txBody>
          <a:bodyPr/>
          <a:lstStyle/>
          <a:p>
            <a:endParaRPr lang="en-US">
              <a:solidFill>
                <a:srgbClr val="FFFFFF"/>
              </a:solidFill>
            </a:endParaRPr>
          </a:p>
        </p:txBody>
      </p:sp>
      <p:sp>
        <p:nvSpPr>
          <p:cNvPr id="310288" name="Text Box 16"/>
          <p:cNvSpPr txBox="1">
            <a:spLocks noChangeArrowheads="1"/>
          </p:cNvSpPr>
          <p:nvPr/>
        </p:nvSpPr>
        <p:spPr bwMode="auto">
          <a:xfrm>
            <a:off x="6096000" y="3168650"/>
            <a:ext cx="19050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rPr>
              <a:t>Axis of dilatation</a:t>
            </a:r>
          </a:p>
        </p:txBody>
      </p:sp>
      <p:sp>
        <p:nvSpPr>
          <p:cNvPr id="310289" name="Text Box 17"/>
          <p:cNvSpPr txBox="1">
            <a:spLocks noChangeArrowheads="1"/>
          </p:cNvSpPr>
          <p:nvPr/>
        </p:nvSpPr>
        <p:spPr bwMode="auto">
          <a:xfrm>
            <a:off x="1295400" y="1371600"/>
            <a:ext cx="8382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rPr>
              <a:t>(d)</a:t>
            </a:r>
          </a:p>
        </p:txBody>
      </p:sp>
      <p:sp>
        <p:nvSpPr>
          <p:cNvPr id="20" name="Rectangle 18"/>
          <p:cNvSpPr>
            <a:spLocks noGrp="1" noChangeArrowheads="1"/>
          </p:cNvSpPr>
          <p:nvPr>
            <p:ph type="title"/>
          </p:nvPr>
        </p:nvSpPr>
        <p:spPr>
          <a:xfrm>
            <a:off x="152400" y="76200"/>
            <a:ext cx="8763000" cy="914400"/>
          </a:xfrm>
          <a:noFill/>
          <a:ln/>
        </p:spPr>
        <p:txBody>
          <a:bodyPr/>
          <a:lstStyle/>
          <a:p>
            <a:r>
              <a:rPr lang="en-US" sz="2800" dirty="0">
                <a:solidFill>
                  <a:schemeClr val="bg2"/>
                </a:solidFill>
              </a:rPr>
              <a:t>Deformation pattern:  FG or FL depending on relative orientation of axis of dilatation, </a:t>
            </a:r>
            <a:r>
              <a:rPr lang="en-US" sz="2800" dirty="0" err="1">
                <a:solidFill>
                  <a:schemeClr val="bg2"/>
                </a:solidFill>
              </a:rPr>
              <a:t>isentropes</a:t>
            </a:r>
            <a:endParaRPr lang="en-US" sz="2800" dirty="0">
              <a:solidFill>
                <a:schemeClr val="bg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2803" name="Rectangle 3"/>
          <p:cNvSpPr>
            <a:spLocks noGrp="1" noChangeArrowheads="1"/>
          </p:cNvSpPr>
          <p:nvPr>
            <p:ph type="title"/>
          </p:nvPr>
        </p:nvSpPr>
        <p:spPr>
          <a:xfrm>
            <a:off x="685800" y="304800"/>
            <a:ext cx="7772400" cy="914400"/>
          </a:xfrm>
          <a:noFill/>
          <a:ln/>
        </p:spPr>
        <p:txBody>
          <a:bodyPr/>
          <a:lstStyle/>
          <a:p>
            <a:r>
              <a:rPr lang="en-US" sz="3600">
                <a:solidFill>
                  <a:schemeClr val="bg2"/>
                </a:solidFill>
              </a:rPr>
              <a:t>d.) Diabatic term   </a:t>
            </a:r>
          </a:p>
        </p:txBody>
      </p:sp>
      <p:sp>
        <p:nvSpPr>
          <p:cNvPr id="332804" name="Oval 4"/>
          <p:cNvSpPr>
            <a:spLocks noChangeArrowheads="1"/>
          </p:cNvSpPr>
          <p:nvPr/>
        </p:nvSpPr>
        <p:spPr bwMode="auto">
          <a:xfrm>
            <a:off x="4648200" y="1774825"/>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332805"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2806"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a:t>
            </a:r>
          </a:p>
        </p:txBody>
      </p:sp>
      <p:sp>
        <p:nvSpPr>
          <p:cNvPr id="332807" name="Text Box 7"/>
          <p:cNvSpPr txBox="1">
            <a:spLocks noChangeArrowheads="1"/>
          </p:cNvSpPr>
          <p:nvPr/>
        </p:nvSpPr>
        <p:spPr bwMode="auto">
          <a:xfrm>
            <a:off x="1143000" y="1752600"/>
            <a:ext cx="19050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Initial time</a:t>
            </a:r>
          </a:p>
        </p:txBody>
      </p:sp>
      <p:sp>
        <p:nvSpPr>
          <p:cNvPr id="332808" name="Text Box 8"/>
          <p:cNvSpPr txBox="1">
            <a:spLocks noChangeArrowheads="1"/>
          </p:cNvSpPr>
          <p:nvPr/>
        </p:nvSpPr>
        <p:spPr bwMode="auto">
          <a:xfrm>
            <a:off x="4724400" y="2057400"/>
            <a:ext cx="9906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sun</a:t>
            </a:r>
          </a:p>
        </p:txBody>
      </p:sp>
      <p:sp>
        <p:nvSpPr>
          <p:cNvPr id="332809"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2810"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2811"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2"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3"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4"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5" name="Freeform 15"/>
          <p:cNvSpPr>
            <a:spLocks/>
          </p:cNvSpPr>
          <p:nvPr/>
        </p:nvSpPr>
        <p:spPr bwMode="auto">
          <a:xfrm>
            <a:off x="1538288" y="2771775"/>
            <a:ext cx="3536950" cy="1843088"/>
          </a:xfrm>
          <a:custGeom>
            <a:avLst/>
            <a:gdLst/>
            <a:ahLst/>
            <a:cxnLst>
              <a:cxn ang="0">
                <a:pos x="0" y="0"/>
              </a:cxn>
              <a:cxn ang="0">
                <a:pos x="777" y="192"/>
              </a:cxn>
              <a:cxn ang="0">
                <a:pos x="1088" y="329"/>
              </a:cxn>
              <a:cxn ang="0">
                <a:pos x="1445" y="494"/>
              </a:cxn>
              <a:cxn ang="0">
                <a:pos x="1664" y="668"/>
              </a:cxn>
              <a:cxn ang="0">
                <a:pos x="2140" y="851"/>
              </a:cxn>
              <a:cxn ang="0">
                <a:pos x="2194" y="1161"/>
              </a:cxn>
            </a:cxnLst>
            <a:rect l="0" t="0" r="r" b="b"/>
            <a:pathLst>
              <a:path w="2228" h="1161">
                <a:moveTo>
                  <a:pt x="0" y="0"/>
                </a:moveTo>
                <a:cubicBezTo>
                  <a:pt x="129" y="30"/>
                  <a:pt x="596" y="137"/>
                  <a:pt x="777" y="192"/>
                </a:cubicBezTo>
                <a:cubicBezTo>
                  <a:pt x="958" y="247"/>
                  <a:pt x="977" y="279"/>
                  <a:pt x="1088" y="329"/>
                </a:cubicBezTo>
                <a:cubicBezTo>
                  <a:pt x="1199" y="379"/>
                  <a:pt x="1349" y="438"/>
                  <a:pt x="1445" y="494"/>
                </a:cubicBezTo>
                <a:cubicBezTo>
                  <a:pt x="1541" y="550"/>
                  <a:pt x="1548" y="609"/>
                  <a:pt x="1664" y="668"/>
                </a:cubicBezTo>
                <a:cubicBezTo>
                  <a:pt x="1780" y="727"/>
                  <a:pt x="2052" y="769"/>
                  <a:pt x="2140" y="851"/>
                </a:cubicBezTo>
                <a:cubicBezTo>
                  <a:pt x="2228" y="933"/>
                  <a:pt x="2183" y="1096"/>
                  <a:pt x="2194"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6" name="Freeform 16"/>
          <p:cNvSpPr>
            <a:spLocks/>
          </p:cNvSpPr>
          <p:nvPr/>
        </p:nvSpPr>
        <p:spPr bwMode="auto">
          <a:xfrm>
            <a:off x="3598863" y="2951163"/>
            <a:ext cx="2613025" cy="757237"/>
          </a:xfrm>
          <a:custGeom>
            <a:avLst/>
            <a:gdLst/>
            <a:ahLst/>
            <a:cxnLst>
              <a:cxn ang="0">
                <a:pos x="0" y="0"/>
              </a:cxn>
              <a:cxn ang="0">
                <a:pos x="512" y="308"/>
              </a:cxn>
              <a:cxn ang="0">
                <a:pos x="1043" y="454"/>
              </a:cxn>
              <a:cxn ang="0">
                <a:pos x="1646" y="445"/>
              </a:cxn>
            </a:cxnLst>
            <a:rect l="0" t="0" r="r" b="b"/>
            <a:pathLst>
              <a:path w="1646" h="477">
                <a:moveTo>
                  <a:pt x="0" y="0"/>
                </a:moveTo>
                <a:cubicBezTo>
                  <a:pt x="85" y="51"/>
                  <a:pt x="338" y="232"/>
                  <a:pt x="512" y="308"/>
                </a:cubicBezTo>
                <a:cubicBezTo>
                  <a:pt x="686" y="384"/>
                  <a:pt x="854" y="431"/>
                  <a:pt x="1043" y="454"/>
                </a:cubicBezTo>
                <a:cubicBezTo>
                  <a:pt x="1232" y="477"/>
                  <a:pt x="1521" y="447"/>
                  <a:pt x="1646" y="44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2818" name="Text Box 18"/>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2819" name="Text Box 19"/>
          <p:cNvSpPr txBox="1">
            <a:spLocks noChangeArrowheads="1"/>
          </p:cNvSpPr>
          <p:nvPr/>
        </p:nvSpPr>
        <p:spPr bwMode="auto">
          <a:xfrm>
            <a:off x="1066800" y="4572000"/>
            <a:ext cx="10668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graphicFrame>
        <p:nvGraphicFramePr>
          <p:cNvPr id="332821"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8553"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2822" name="Line 22"/>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2823" name="Text Box 23"/>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2824" name="Line 24"/>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2825" name="Text Box 25"/>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4" name="TextBox 23"/>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0" y="1524000"/>
            <a:ext cx="9144000" cy="3810000"/>
          </a:xfrm>
          <a:prstGeom prst="rect">
            <a:avLst/>
          </a:prstGeom>
          <a:solidFill>
            <a:schemeClr val="tx1"/>
          </a:solidFill>
          <a:ln w="12700">
            <a:solidFill>
              <a:schemeClr val="tx1"/>
            </a:solidFill>
            <a:miter lim="800000"/>
            <a:headEnd/>
            <a:tailEnd/>
          </a:ln>
          <a:effectLst/>
        </p:spPr>
        <p:txBody>
          <a:bodyPr wrap="none" anchor="ctr"/>
          <a:lstStyle/>
          <a:p>
            <a:endParaRPr lang="en-US">
              <a:solidFill>
                <a:srgbClr val="FFFFFF"/>
              </a:solidFill>
            </a:endParaRPr>
          </a:p>
        </p:txBody>
      </p:sp>
      <p:sp>
        <p:nvSpPr>
          <p:cNvPr id="334851" name="Rectangle 3"/>
          <p:cNvSpPr>
            <a:spLocks noGrp="1" noChangeArrowheads="1"/>
          </p:cNvSpPr>
          <p:nvPr>
            <p:ph type="title"/>
          </p:nvPr>
        </p:nvSpPr>
        <p:spPr>
          <a:xfrm>
            <a:off x="685800" y="304800"/>
            <a:ext cx="7772400" cy="914400"/>
          </a:xfrm>
          <a:noFill/>
          <a:ln/>
        </p:spPr>
        <p:txBody>
          <a:bodyPr/>
          <a:lstStyle/>
          <a:p>
            <a:r>
              <a:rPr lang="en-US" sz="3600">
                <a:solidFill>
                  <a:schemeClr val="bg2"/>
                </a:solidFill>
              </a:rPr>
              <a:t>d.) Diabatic term   </a:t>
            </a:r>
          </a:p>
        </p:txBody>
      </p:sp>
      <p:sp>
        <p:nvSpPr>
          <p:cNvPr id="334852" name="Oval 4"/>
          <p:cNvSpPr>
            <a:spLocks noChangeArrowheads="1"/>
          </p:cNvSpPr>
          <p:nvPr/>
        </p:nvSpPr>
        <p:spPr bwMode="auto">
          <a:xfrm>
            <a:off x="4648200" y="1774825"/>
            <a:ext cx="1143000" cy="1066800"/>
          </a:xfrm>
          <a:prstGeom prst="ellipse">
            <a:avLst/>
          </a:prstGeom>
          <a:solidFill>
            <a:schemeClr val="accent2"/>
          </a:solidFill>
          <a:ln w="12700">
            <a:solidFill>
              <a:schemeClr val="tx1"/>
            </a:solidFill>
            <a:round/>
            <a:headEnd/>
            <a:tailEnd/>
          </a:ln>
          <a:effectLst/>
        </p:spPr>
        <p:txBody>
          <a:bodyPr wrap="none" anchor="ctr"/>
          <a:lstStyle/>
          <a:p>
            <a:endParaRPr lang="en-US">
              <a:solidFill>
                <a:srgbClr val="FFFFFF"/>
              </a:solidFill>
            </a:endParaRPr>
          </a:p>
        </p:txBody>
      </p:sp>
      <p:sp>
        <p:nvSpPr>
          <p:cNvPr id="334853" name="Text Box 5"/>
          <p:cNvSpPr txBox="1">
            <a:spLocks noChangeArrowheads="1"/>
          </p:cNvSpPr>
          <p:nvPr/>
        </p:nvSpPr>
        <p:spPr bwMode="auto">
          <a:xfrm>
            <a:off x="114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0066CC"/>
                </a:solidFill>
                <a:latin typeface="Arial" pitchFamily="34" charset="0"/>
              </a:rPr>
              <a:t>COLD</a:t>
            </a:r>
          </a:p>
        </p:txBody>
      </p:sp>
      <p:sp>
        <p:nvSpPr>
          <p:cNvPr id="334854" name="Text Box 6"/>
          <p:cNvSpPr txBox="1">
            <a:spLocks noChangeArrowheads="1"/>
          </p:cNvSpPr>
          <p:nvPr/>
        </p:nvSpPr>
        <p:spPr bwMode="auto">
          <a:xfrm>
            <a:off x="4953000" y="4114800"/>
            <a:ext cx="1600200" cy="457200"/>
          </a:xfrm>
          <a:prstGeom prst="rect">
            <a:avLst/>
          </a:prstGeom>
          <a:noFill/>
          <a:ln w="12700">
            <a:noFill/>
            <a:miter lim="800000"/>
            <a:headEnd/>
            <a:tailEnd/>
          </a:ln>
          <a:effectLst/>
        </p:spPr>
        <p:txBody>
          <a:bodyPr>
            <a:spAutoFit/>
          </a:bodyPr>
          <a:lstStyle/>
          <a:p>
            <a:pPr>
              <a:spcBef>
                <a:spcPct val="50000"/>
              </a:spcBef>
            </a:pPr>
            <a:r>
              <a:rPr lang="en-US" b="1">
                <a:solidFill>
                  <a:srgbClr val="FF0000"/>
                </a:solidFill>
                <a:latin typeface="Arial" pitchFamily="34" charset="0"/>
              </a:rPr>
              <a:t>WARMER</a:t>
            </a:r>
          </a:p>
        </p:txBody>
      </p:sp>
      <p:sp>
        <p:nvSpPr>
          <p:cNvPr id="334855" name="Text Box 7"/>
          <p:cNvSpPr txBox="1">
            <a:spLocks noChangeArrowheads="1"/>
          </p:cNvSpPr>
          <p:nvPr/>
        </p:nvSpPr>
        <p:spPr bwMode="auto">
          <a:xfrm>
            <a:off x="1219200" y="1676400"/>
            <a:ext cx="14478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Later</a:t>
            </a:r>
          </a:p>
        </p:txBody>
      </p:sp>
      <p:sp>
        <p:nvSpPr>
          <p:cNvPr id="334856" name="Text Box 8"/>
          <p:cNvSpPr txBox="1">
            <a:spLocks noChangeArrowheads="1"/>
          </p:cNvSpPr>
          <p:nvPr/>
        </p:nvSpPr>
        <p:spPr bwMode="auto">
          <a:xfrm>
            <a:off x="4724400" y="2057400"/>
            <a:ext cx="990600" cy="457200"/>
          </a:xfrm>
          <a:prstGeom prst="rect">
            <a:avLst/>
          </a:prstGeom>
          <a:noFill/>
          <a:ln w="12700">
            <a:noFill/>
            <a:miter lim="800000"/>
            <a:headEnd/>
            <a:tailEnd/>
          </a:ln>
          <a:effectLst/>
        </p:spPr>
        <p:txBody>
          <a:bodyPr>
            <a:spAutoFit/>
          </a:bodyPr>
          <a:lstStyle/>
          <a:p>
            <a:pPr>
              <a:spcBef>
                <a:spcPct val="50000"/>
              </a:spcBef>
            </a:pPr>
            <a:r>
              <a:rPr lang="en-US">
                <a:solidFill>
                  <a:srgbClr val="000000"/>
                </a:solidFill>
                <a:latin typeface="Arial" pitchFamily="34" charset="0"/>
              </a:rPr>
              <a:t>sun</a:t>
            </a:r>
          </a:p>
        </p:txBody>
      </p:sp>
      <p:sp>
        <p:nvSpPr>
          <p:cNvPr id="334857" name="Line 9"/>
          <p:cNvSpPr>
            <a:spLocks noChangeShapeType="1"/>
          </p:cNvSpPr>
          <p:nvPr/>
        </p:nvSpPr>
        <p:spPr bwMode="auto">
          <a:xfrm>
            <a:off x="1143000" y="4648200"/>
            <a:ext cx="6172200" cy="0"/>
          </a:xfrm>
          <a:prstGeom prst="line">
            <a:avLst/>
          </a:prstGeom>
          <a:noFill/>
          <a:ln w="57150" cmpd="thickThin">
            <a:solidFill>
              <a:srgbClr val="06942B"/>
            </a:solidFill>
            <a:round/>
            <a:headEnd/>
            <a:tailEnd/>
          </a:ln>
          <a:effectLst/>
        </p:spPr>
        <p:txBody>
          <a:bodyPr/>
          <a:lstStyle/>
          <a:p>
            <a:endParaRPr lang="en-US">
              <a:solidFill>
                <a:srgbClr val="FFFFFF"/>
              </a:solidFill>
            </a:endParaRPr>
          </a:p>
        </p:txBody>
      </p:sp>
      <p:sp>
        <p:nvSpPr>
          <p:cNvPr id="334858" name="Freeform 10"/>
          <p:cNvSpPr>
            <a:spLocks/>
          </p:cNvSpPr>
          <p:nvPr/>
        </p:nvSpPr>
        <p:spPr bwMode="auto">
          <a:xfrm>
            <a:off x="1204913" y="2713038"/>
            <a:ext cx="3214687" cy="1454150"/>
          </a:xfrm>
          <a:custGeom>
            <a:avLst/>
            <a:gdLst/>
            <a:ahLst/>
            <a:cxnLst>
              <a:cxn ang="0">
                <a:pos x="0" y="769"/>
              </a:cxn>
              <a:cxn ang="0">
                <a:pos x="329" y="778"/>
              </a:cxn>
              <a:cxn ang="0">
                <a:pos x="603" y="796"/>
              </a:cxn>
              <a:cxn ang="0">
                <a:pos x="987" y="842"/>
              </a:cxn>
              <a:cxn ang="0">
                <a:pos x="1243" y="878"/>
              </a:cxn>
              <a:cxn ang="0">
                <a:pos x="1591" y="878"/>
              </a:cxn>
              <a:cxn ang="0">
                <a:pos x="1860" y="910"/>
              </a:cxn>
              <a:cxn ang="0">
                <a:pos x="2008" y="843"/>
              </a:cxn>
              <a:cxn ang="0">
                <a:pos x="1961" y="679"/>
              </a:cxn>
              <a:cxn ang="0">
                <a:pos x="1915" y="578"/>
              </a:cxn>
              <a:cxn ang="0">
                <a:pos x="1847" y="430"/>
              </a:cxn>
              <a:cxn ang="0">
                <a:pos x="1691" y="348"/>
              </a:cxn>
              <a:cxn ang="0">
                <a:pos x="1627" y="297"/>
              </a:cxn>
              <a:cxn ang="0">
                <a:pos x="1545" y="293"/>
              </a:cxn>
              <a:cxn ang="0">
                <a:pos x="1426" y="297"/>
              </a:cxn>
              <a:cxn ang="0">
                <a:pos x="1243" y="312"/>
              </a:cxn>
              <a:cxn ang="0">
                <a:pos x="1056" y="297"/>
              </a:cxn>
              <a:cxn ang="0">
                <a:pos x="914" y="242"/>
              </a:cxn>
              <a:cxn ang="0">
                <a:pos x="722" y="184"/>
              </a:cxn>
              <a:cxn ang="0">
                <a:pos x="558" y="184"/>
              </a:cxn>
              <a:cxn ang="0">
                <a:pos x="375" y="165"/>
              </a:cxn>
              <a:cxn ang="0">
                <a:pos x="265" y="141"/>
              </a:cxn>
              <a:cxn ang="0">
                <a:pos x="128" y="110"/>
              </a:cxn>
              <a:cxn ang="0">
                <a:pos x="0" y="110"/>
              </a:cxn>
              <a:cxn ang="0">
                <a:pos x="0" y="769"/>
              </a:cxn>
            </a:cxnLst>
            <a:rect l="0" t="0" r="r" b="b"/>
            <a:pathLst>
              <a:path w="2025" h="916">
                <a:moveTo>
                  <a:pt x="0" y="769"/>
                </a:moveTo>
                <a:cubicBezTo>
                  <a:pt x="55" y="880"/>
                  <a:pt x="229" y="774"/>
                  <a:pt x="329" y="778"/>
                </a:cubicBezTo>
                <a:cubicBezTo>
                  <a:pt x="429" y="782"/>
                  <a:pt x="493" y="785"/>
                  <a:pt x="603" y="796"/>
                </a:cubicBezTo>
                <a:cubicBezTo>
                  <a:pt x="713" y="807"/>
                  <a:pt x="880" y="828"/>
                  <a:pt x="987" y="842"/>
                </a:cubicBezTo>
                <a:cubicBezTo>
                  <a:pt x="1094" y="856"/>
                  <a:pt x="1142" y="872"/>
                  <a:pt x="1243" y="878"/>
                </a:cubicBezTo>
                <a:cubicBezTo>
                  <a:pt x="1344" y="884"/>
                  <a:pt x="1488" y="873"/>
                  <a:pt x="1591" y="878"/>
                </a:cubicBezTo>
                <a:cubicBezTo>
                  <a:pt x="1694" y="883"/>
                  <a:pt x="1791" y="916"/>
                  <a:pt x="1860" y="910"/>
                </a:cubicBezTo>
                <a:cubicBezTo>
                  <a:pt x="1929" y="904"/>
                  <a:pt x="1991" y="882"/>
                  <a:pt x="2008" y="843"/>
                </a:cubicBezTo>
                <a:cubicBezTo>
                  <a:pt x="2025" y="804"/>
                  <a:pt x="1976" y="723"/>
                  <a:pt x="1961" y="679"/>
                </a:cubicBezTo>
                <a:cubicBezTo>
                  <a:pt x="1945" y="635"/>
                  <a:pt x="1934" y="619"/>
                  <a:pt x="1915" y="578"/>
                </a:cubicBezTo>
                <a:lnTo>
                  <a:pt x="1847" y="430"/>
                </a:lnTo>
                <a:cubicBezTo>
                  <a:pt x="1810" y="392"/>
                  <a:pt x="1728" y="370"/>
                  <a:pt x="1691" y="348"/>
                </a:cubicBezTo>
                <a:cubicBezTo>
                  <a:pt x="1654" y="326"/>
                  <a:pt x="1651" y="306"/>
                  <a:pt x="1627" y="297"/>
                </a:cubicBezTo>
                <a:cubicBezTo>
                  <a:pt x="1603" y="288"/>
                  <a:pt x="1578" y="293"/>
                  <a:pt x="1545" y="293"/>
                </a:cubicBezTo>
                <a:cubicBezTo>
                  <a:pt x="1512" y="293"/>
                  <a:pt x="1476" y="294"/>
                  <a:pt x="1426" y="297"/>
                </a:cubicBezTo>
                <a:cubicBezTo>
                  <a:pt x="1376" y="300"/>
                  <a:pt x="1305" y="312"/>
                  <a:pt x="1243" y="312"/>
                </a:cubicBezTo>
                <a:cubicBezTo>
                  <a:pt x="1181" y="312"/>
                  <a:pt x="1111" y="309"/>
                  <a:pt x="1056" y="297"/>
                </a:cubicBezTo>
                <a:cubicBezTo>
                  <a:pt x="1001" y="285"/>
                  <a:pt x="970" y="261"/>
                  <a:pt x="914" y="242"/>
                </a:cubicBezTo>
                <a:cubicBezTo>
                  <a:pt x="858" y="223"/>
                  <a:pt x="781" y="194"/>
                  <a:pt x="722" y="184"/>
                </a:cubicBezTo>
                <a:cubicBezTo>
                  <a:pt x="663" y="174"/>
                  <a:pt x="616" y="187"/>
                  <a:pt x="558" y="184"/>
                </a:cubicBezTo>
                <a:cubicBezTo>
                  <a:pt x="500" y="181"/>
                  <a:pt x="424" y="172"/>
                  <a:pt x="375" y="165"/>
                </a:cubicBezTo>
                <a:cubicBezTo>
                  <a:pt x="326" y="158"/>
                  <a:pt x="306" y="150"/>
                  <a:pt x="265" y="141"/>
                </a:cubicBezTo>
                <a:cubicBezTo>
                  <a:pt x="224" y="132"/>
                  <a:pt x="172" y="115"/>
                  <a:pt x="128" y="110"/>
                </a:cubicBezTo>
                <a:cubicBezTo>
                  <a:pt x="84" y="105"/>
                  <a:pt x="21" y="0"/>
                  <a:pt x="0" y="110"/>
                </a:cubicBezTo>
                <a:lnTo>
                  <a:pt x="0" y="769"/>
                </a:lnTo>
                <a:close/>
              </a:path>
            </a:pathLst>
          </a:custGeom>
          <a:solidFill>
            <a:srgbClr val="808080">
              <a:alpha val="36000"/>
            </a:srgbClr>
          </a:solidFill>
          <a:ln w="12700" cap="flat" cmpd="sng">
            <a:solidFill>
              <a:srgbClr val="808080"/>
            </a:solidFill>
            <a:prstDash val="solid"/>
            <a:round/>
            <a:headEnd/>
            <a:tailEnd/>
          </a:ln>
          <a:effectLst/>
        </p:spPr>
        <p:txBody>
          <a:bodyPr/>
          <a:lstStyle/>
          <a:p>
            <a:endParaRPr lang="en-US">
              <a:solidFill>
                <a:srgbClr val="FFFFFF"/>
              </a:solidFill>
            </a:endParaRPr>
          </a:p>
        </p:txBody>
      </p:sp>
      <p:sp>
        <p:nvSpPr>
          <p:cNvPr id="334859" name="Freeform 11"/>
          <p:cNvSpPr>
            <a:spLocks/>
          </p:cNvSpPr>
          <p:nvPr/>
        </p:nvSpPr>
        <p:spPr bwMode="auto">
          <a:xfrm>
            <a:off x="1143000" y="4419600"/>
            <a:ext cx="762000" cy="228600"/>
          </a:xfrm>
          <a:custGeom>
            <a:avLst/>
            <a:gdLst/>
            <a:ahLst/>
            <a:cxnLst>
              <a:cxn ang="0">
                <a:pos x="0" y="0"/>
              </a:cxn>
              <a:cxn ang="0">
                <a:pos x="240" y="48"/>
              </a:cxn>
              <a:cxn ang="0">
                <a:pos x="480" y="144"/>
              </a:cxn>
            </a:cxnLst>
            <a:rect l="0" t="0" r="r" b="b"/>
            <a:pathLst>
              <a:path w="480" h="144">
                <a:moveTo>
                  <a:pt x="0" y="0"/>
                </a:moveTo>
                <a:cubicBezTo>
                  <a:pt x="80" y="12"/>
                  <a:pt x="160" y="24"/>
                  <a:pt x="240" y="48"/>
                </a:cubicBezTo>
                <a:cubicBezTo>
                  <a:pt x="320" y="72"/>
                  <a:pt x="400" y="108"/>
                  <a:pt x="480" y="144"/>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0" name="Freeform 12"/>
          <p:cNvSpPr>
            <a:spLocks/>
          </p:cNvSpPr>
          <p:nvPr/>
        </p:nvSpPr>
        <p:spPr bwMode="auto">
          <a:xfrm>
            <a:off x="1233488" y="3846513"/>
            <a:ext cx="2627312" cy="754062"/>
          </a:xfrm>
          <a:custGeom>
            <a:avLst/>
            <a:gdLst/>
            <a:ahLst/>
            <a:cxnLst>
              <a:cxn ang="0">
                <a:pos x="0" y="0"/>
              </a:cxn>
              <a:cxn ang="0">
                <a:pos x="860" y="100"/>
              </a:cxn>
              <a:cxn ang="0">
                <a:pos x="1655" y="475"/>
              </a:cxn>
            </a:cxnLst>
            <a:rect l="0" t="0" r="r" b="b"/>
            <a:pathLst>
              <a:path w="1655" h="475">
                <a:moveTo>
                  <a:pt x="0" y="0"/>
                </a:moveTo>
                <a:cubicBezTo>
                  <a:pt x="142" y="17"/>
                  <a:pt x="584" y="21"/>
                  <a:pt x="860" y="100"/>
                </a:cubicBezTo>
                <a:cubicBezTo>
                  <a:pt x="1136" y="179"/>
                  <a:pt x="1490" y="397"/>
                  <a:pt x="1655" y="475"/>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1" name="Freeform 13"/>
          <p:cNvSpPr>
            <a:spLocks/>
          </p:cNvSpPr>
          <p:nvPr/>
        </p:nvSpPr>
        <p:spPr bwMode="auto">
          <a:xfrm>
            <a:off x="1233488" y="3570288"/>
            <a:ext cx="2889250" cy="1044575"/>
          </a:xfrm>
          <a:custGeom>
            <a:avLst/>
            <a:gdLst/>
            <a:ahLst/>
            <a:cxnLst>
              <a:cxn ang="0">
                <a:pos x="0" y="0"/>
              </a:cxn>
              <a:cxn ang="0">
                <a:pos x="878" y="137"/>
              </a:cxn>
              <a:cxn ang="0">
                <a:pos x="1390" y="375"/>
              </a:cxn>
              <a:cxn ang="0">
                <a:pos x="1820" y="658"/>
              </a:cxn>
            </a:cxnLst>
            <a:rect l="0" t="0" r="r" b="b"/>
            <a:pathLst>
              <a:path w="1820" h="658">
                <a:moveTo>
                  <a:pt x="0" y="0"/>
                </a:moveTo>
                <a:cubicBezTo>
                  <a:pt x="146" y="23"/>
                  <a:pt x="646" y="74"/>
                  <a:pt x="878" y="137"/>
                </a:cubicBezTo>
                <a:cubicBezTo>
                  <a:pt x="1110" y="200"/>
                  <a:pt x="1233" y="288"/>
                  <a:pt x="1390" y="375"/>
                </a:cubicBezTo>
                <a:cubicBezTo>
                  <a:pt x="1547" y="462"/>
                  <a:pt x="1731" y="599"/>
                  <a:pt x="1820" y="658"/>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2" name="Freeform 14"/>
          <p:cNvSpPr>
            <a:spLocks/>
          </p:cNvSpPr>
          <p:nvPr/>
        </p:nvSpPr>
        <p:spPr bwMode="auto">
          <a:xfrm>
            <a:off x="1219200" y="3298825"/>
            <a:ext cx="3106738" cy="1316038"/>
          </a:xfrm>
          <a:custGeom>
            <a:avLst/>
            <a:gdLst/>
            <a:ahLst/>
            <a:cxnLst>
              <a:cxn ang="0">
                <a:pos x="0" y="0"/>
              </a:cxn>
              <a:cxn ang="0">
                <a:pos x="878" y="137"/>
              </a:cxn>
              <a:cxn ang="0">
                <a:pos x="1390" y="375"/>
              </a:cxn>
              <a:cxn ang="0">
                <a:pos x="1957" y="829"/>
              </a:cxn>
            </a:cxnLst>
            <a:rect l="0" t="0" r="r" b="b"/>
            <a:pathLst>
              <a:path w="1957" h="829">
                <a:moveTo>
                  <a:pt x="0" y="0"/>
                </a:moveTo>
                <a:cubicBezTo>
                  <a:pt x="146" y="23"/>
                  <a:pt x="646" y="74"/>
                  <a:pt x="878" y="137"/>
                </a:cubicBezTo>
                <a:cubicBezTo>
                  <a:pt x="1110" y="200"/>
                  <a:pt x="1210" y="260"/>
                  <a:pt x="1390" y="375"/>
                </a:cubicBezTo>
                <a:cubicBezTo>
                  <a:pt x="1570" y="490"/>
                  <a:pt x="1839" y="735"/>
                  <a:pt x="1957" y="829"/>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4" name="Text Box 16"/>
          <p:cNvSpPr txBox="1">
            <a:spLocks noChangeArrowheads="1"/>
          </p:cNvSpPr>
          <p:nvPr/>
        </p:nvSpPr>
        <p:spPr bwMode="auto">
          <a:xfrm>
            <a:off x="1219200" y="2971800"/>
            <a:ext cx="1905000" cy="3968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Cloud deck</a:t>
            </a:r>
          </a:p>
        </p:txBody>
      </p:sp>
      <p:sp>
        <p:nvSpPr>
          <p:cNvPr id="334865" name="Text Box 17"/>
          <p:cNvSpPr txBox="1">
            <a:spLocks noChangeArrowheads="1"/>
          </p:cNvSpPr>
          <p:nvPr/>
        </p:nvSpPr>
        <p:spPr bwMode="auto">
          <a:xfrm>
            <a:off x="1066800" y="4572000"/>
            <a:ext cx="1143000" cy="336550"/>
          </a:xfrm>
          <a:prstGeom prst="rect">
            <a:avLst/>
          </a:prstGeom>
          <a:noFill/>
          <a:ln w="12700">
            <a:noFill/>
            <a:miter lim="800000"/>
            <a:headEnd/>
            <a:tailEnd/>
          </a:ln>
          <a:effectLst/>
        </p:spPr>
        <p:txBody>
          <a:bodyPr>
            <a:spAutoFit/>
          </a:bodyPr>
          <a:lstStyle/>
          <a:p>
            <a:pPr>
              <a:spcBef>
                <a:spcPct val="50000"/>
              </a:spcBef>
            </a:pPr>
            <a:r>
              <a:rPr lang="en-US" sz="1600">
                <a:solidFill>
                  <a:srgbClr val="000000"/>
                </a:solidFill>
                <a:latin typeface="Arial" pitchFamily="34" charset="0"/>
              </a:rPr>
              <a:t>Surface</a:t>
            </a:r>
          </a:p>
        </p:txBody>
      </p:sp>
      <p:sp>
        <p:nvSpPr>
          <p:cNvPr id="334867" name="Freeform 19"/>
          <p:cNvSpPr>
            <a:spLocks/>
          </p:cNvSpPr>
          <p:nvPr/>
        </p:nvSpPr>
        <p:spPr bwMode="auto">
          <a:xfrm>
            <a:off x="1292225" y="2743200"/>
            <a:ext cx="3163888" cy="1843088"/>
          </a:xfrm>
          <a:custGeom>
            <a:avLst/>
            <a:gdLst/>
            <a:ahLst/>
            <a:cxnLst>
              <a:cxn ang="0">
                <a:pos x="0" y="0"/>
              </a:cxn>
              <a:cxn ang="0">
                <a:pos x="695" y="146"/>
              </a:cxn>
              <a:cxn ang="0">
                <a:pos x="1243" y="347"/>
              </a:cxn>
              <a:cxn ang="0">
                <a:pos x="1463" y="512"/>
              </a:cxn>
              <a:cxn ang="0">
                <a:pos x="1655" y="713"/>
              </a:cxn>
              <a:cxn ang="0">
                <a:pos x="1792" y="887"/>
              </a:cxn>
              <a:cxn ang="0">
                <a:pos x="1993" y="1161"/>
              </a:cxn>
            </a:cxnLst>
            <a:rect l="0" t="0" r="r" b="b"/>
            <a:pathLst>
              <a:path w="1993" h="1161">
                <a:moveTo>
                  <a:pt x="0" y="0"/>
                </a:moveTo>
                <a:cubicBezTo>
                  <a:pt x="116" y="24"/>
                  <a:pt x="488" y="88"/>
                  <a:pt x="695" y="146"/>
                </a:cubicBezTo>
                <a:cubicBezTo>
                  <a:pt x="902" y="204"/>
                  <a:pt x="1115" y="286"/>
                  <a:pt x="1243" y="347"/>
                </a:cubicBezTo>
                <a:cubicBezTo>
                  <a:pt x="1371" y="408"/>
                  <a:pt x="1394" y="451"/>
                  <a:pt x="1463" y="512"/>
                </a:cubicBezTo>
                <a:cubicBezTo>
                  <a:pt x="1532" y="573"/>
                  <a:pt x="1600" y="651"/>
                  <a:pt x="1655" y="713"/>
                </a:cubicBezTo>
                <a:cubicBezTo>
                  <a:pt x="1710" y="775"/>
                  <a:pt x="1736" y="812"/>
                  <a:pt x="1792" y="887"/>
                </a:cubicBezTo>
                <a:cubicBezTo>
                  <a:pt x="1848" y="962"/>
                  <a:pt x="1951" y="1104"/>
                  <a:pt x="1993" y="1161"/>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sp>
        <p:nvSpPr>
          <p:cNvPr id="334868" name="Freeform 20"/>
          <p:cNvSpPr>
            <a:spLocks/>
          </p:cNvSpPr>
          <p:nvPr/>
        </p:nvSpPr>
        <p:spPr bwMode="auto">
          <a:xfrm>
            <a:off x="3497263" y="2946400"/>
            <a:ext cx="1103312" cy="1639888"/>
          </a:xfrm>
          <a:custGeom>
            <a:avLst/>
            <a:gdLst/>
            <a:ahLst/>
            <a:cxnLst>
              <a:cxn ang="0">
                <a:pos x="0" y="0"/>
              </a:cxn>
              <a:cxn ang="0">
                <a:pos x="375" y="357"/>
              </a:cxn>
              <a:cxn ang="0">
                <a:pos x="586" y="741"/>
              </a:cxn>
              <a:cxn ang="0">
                <a:pos x="695" y="1033"/>
              </a:cxn>
            </a:cxnLst>
            <a:rect l="0" t="0" r="r" b="b"/>
            <a:pathLst>
              <a:path w="695" h="1033">
                <a:moveTo>
                  <a:pt x="0" y="0"/>
                </a:moveTo>
                <a:cubicBezTo>
                  <a:pt x="62" y="59"/>
                  <a:pt x="277" y="234"/>
                  <a:pt x="375" y="357"/>
                </a:cubicBezTo>
                <a:cubicBezTo>
                  <a:pt x="473" y="480"/>
                  <a:pt x="533" y="628"/>
                  <a:pt x="586" y="741"/>
                </a:cubicBezTo>
                <a:cubicBezTo>
                  <a:pt x="639" y="854"/>
                  <a:pt x="672" y="972"/>
                  <a:pt x="695" y="1033"/>
                </a:cubicBezTo>
              </a:path>
            </a:pathLst>
          </a:custGeom>
          <a:noFill/>
          <a:ln w="28575" cap="flat" cmpd="sng">
            <a:solidFill>
              <a:schemeClr val="bg2"/>
            </a:solidFill>
            <a:prstDash val="dash"/>
            <a:round/>
            <a:headEnd type="none" w="med" len="med"/>
            <a:tailEnd type="none" w="med" len="med"/>
          </a:ln>
          <a:effectLst/>
        </p:spPr>
        <p:txBody>
          <a:bodyPr/>
          <a:lstStyle/>
          <a:p>
            <a:endParaRPr lang="en-US">
              <a:solidFill>
                <a:srgbClr val="FFFFFF"/>
              </a:solidFill>
            </a:endParaRPr>
          </a:p>
        </p:txBody>
      </p:sp>
      <p:graphicFrame>
        <p:nvGraphicFramePr>
          <p:cNvPr id="334869" name="Object 21"/>
          <p:cNvGraphicFramePr>
            <a:graphicFrameLocks noChangeAspect="1"/>
          </p:cNvGraphicFramePr>
          <p:nvPr/>
        </p:nvGraphicFramePr>
        <p:xfrm>
          <a:off x="6629400" y="228600"/>
          <a:ext cx="2252663" cy="1057275"/>
        </p:xfrm>
        <a:graphic>
          <a:graphicData uri="http://schemas.openxmlformats.org/presentationml/2006/ole">
            <mc:AlternateContent xmlns:mc="http://schemas.openxmlformats.org/markup-compatibility/2006">
              <mc:Choice xmlns:v="urn:schemas-microsoft-com:vml" Requires="v">
                <p:oleObj spid="_x0000_s279577" name="Equation" r:id="rId4" imgW="1460500" imgH="685800" progId="">
                  <p:embed/>
                </p:oleObj>
              </mc:Choice>
              <mc:Fallback>
                <p:oleObj name="Equation" r:id="rId4" imgW="1460500" imgH="685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
                        <a:ext cx="2252663" cy="1057275"/>
                      </a:xfrm>
                      <a:prstGeom prst="rect">
                        <a:avLst/>
                      </a:prstGeom>
                      <a:solidFill>
                        <a:schemeClr val="tx1"/>
                      </a:solidFill>
                    </p:spPr>
                  </p:pic>
                </p:oleObj>
              </mc:Fallback>
            </mc:AlternateContent>
          </a:graphicData>
        </a:graphic>
      </p:graphicFrame>
      <p:sp>
        <p:nvSpPr>
          <p:cNvPr id="334871" name="Text Box 23"/>
          <p:cNvSpPr txBox="1">
            <a:spLocks noChangeArrowheads="1"/>
          </p:cNvSpPr>
          <p:nvPr/>
        </p:nvSpPr>
        <p:spPr bwMode="auto">
          <a:xfrm>
            <a:off x="0" y="3505200"/>
            <a:ext cx="381000" cy="304800"/>
          </a:xfrm>
          <a:prstGeom prst="rect">
            <a:avLst/>
          </a:prstGeom>
          <a:noFill/>
          <a:ln w="12700">
            <a:noFill/>
            <a:miter lim="800000"/>
            <a:headEnd/>
            <a:tailEnd/>
          </a:ln>
          <a:effectLst/>
        </p:spPr>
        <p:txBody>
          <a:bodyPr>
            <a:spAutoFit/>
          </a:bodyPr>
          <a:lstStyle/>
          <a:p>
            <a:pPr>
              <a:spcBef>
                <a:spcPct val="50000"/>
              </a:spcBef>
            </a:pPr>
            <a:r>
              <a:rPr lang="en-US" sz="1400">
                <a:solidFill>
                  <a:srgbClr val="000000"/>
                </a:solidFill>
              </a:rPr>
              <a:t>p</a:t>
            </a:r>
          </a:p>
        </p:txBody>
      </p:sp>
      <p:sp>
        <p:nvSpPr>
          <p:cNvPr id="334874" name="Line 26"/>
          <p:cNvSpPr>
            <a:spLocks noChangeShapeType="1"/>
          </p:cNvSpPr>
          <p:nvPr/>
        </p:nvSpPr>
        <p:spPr bwMode="auto">
          <a:xfrm flipV="1">
            <a:off x="609600" y="3352800"/>
            <a:ext cx="0" cy="685800"/>
          </a:xfrm>
          <a:prstGeom prst="line">
            <a:avLst/>
          </a:prstGeom>
          <a:noFill/>
          <a:ln w="28575">
            <a:solidFill>
              <a:srgbClr val="FF0000"/>
            </a:solidFill>
            <a:round/>
            <a:headEnd/>
            <a:tailEnd type="triangle" w="med" len="med"/>
          </a:ln>
          <a:effectLst/>
        </p:spPr>
        <p:txBody>
          <a:bodyPr/>
          <a:lstStyle/>
          <a:p>
            <a:endParaRPr lang="en-US">
              <a:solidFill>
                <a:srgbClr val="FFFFFF"/>
              </a:solidFill>
            </a:endParaRPr>
          </a:p>
        </p:txBody>
      </p:sp>
      <p:sp>
        <p:nvSpPr>
          <p:cNvPr id="334875" name="Text Box 27"/>
          <p:cNvSpPr txBox="1">
            <a:spLocks noChangeArrowheads="1"/>
          </p:cNvSpPr>
          <p:nvPr/>
        </p:nvSpPr>
        <p:spPr bwMode="auto">
          <a:xfrm>
            <a:off x="381000" y="4114800"/>
            <a:ext cx="609600" cy="336550"/>
          </a:xfrm>
          <a:prstGeom prst="rect">
            <a:avLst/>
          </a:prstGeom>
          <a:noFill/>
          <a:ln w="12700">
            <a:noFill/>
            <a:miter lim="800000"/>
            <a:headEnd/>
            <a:tailEnd/>
          </a:ln>
          <a:effectLst/>
        </p:spPr>
        <p:txBody>
          <a:bodyPr>
            <a:spAutoFit/>
          </a:bodyPr>
          <a:lstStyle/>
          <a:p>
            <a:pPr>
              <a:spcBef>
                <a:spcPct val="50000"/>
              </a:spcBef>
            </a:pPr>
            <a:r>
              <a:rPr lang="en-US" sz="1600" b="1">
                <a:solidFill>
                  <a:srgbClr val="000000"/>
                </a:solidFill>
                <a:latin typeface="Arial" pitchFamily="34" charset="0"/>
              </a:rPr>
              <a:t>up</a:t>
            </a:r>
          </a:p>
        </p:txBody>
      </p:sp>
      <p:sp>
        <p:nvSpPr>
          <p:cNvPr id="334876" name="Line 28"/>
          <p:cNvSpPr>
            <a:spLocks noChangeShapeType="1"/>
          </p:cNvSpPr>
          <p:nvPr/>
        </p:nvSpPr>
        <p:spPr bwMode="auto">
          <a:xfrm>
            <a:off x="3352800" y="4953000"/>
            <a:ext cx="762000" cy="0"/>
          </a:xfrm>
          <a:prstGeom prst="line">
            <a:avLst/>
          </a:prstGeom>
          <a:noFill/>
          <a:ln w="38100">
            <a:solidFill>
              <a:schemeClr val="bg2"/>
            </a:solidFill>
            <a:round/>
            <a:headEnd type="triangle" w="med" len="med"/>
            <a:tailEnd/>
          </a:ln>
          <a:effectLst/>
        </p:spPr>
        <p:txBody>
          <a:bodyPr lIns="90488" tIns="44450" rIns="90488" bIns="44450"/>
          <a:lstStyle/>
          <a:p>
            <a:endParaRPr lang="en-US">
              <a:solidFill>
                <a:srgbClr val="FFFFFF"/>
              </a:solidFill>
            </a:endParaRPr>
          </a:p>
        </p:txBody>
      </p:sp>
      <p:sp>
        <p:nvSpPr>
          <p:cNvPr id="334877" name="Text Box 29"/>
          <p:cNvSpPr txBox="1">
            <a:spLocks noChangeArrowheads="1"/>
          </p:cNvSpPr>
          <p:nvPr/>
        </p:nvSpPr>
        <p:spPr bwMode="auto">
          <a:xfrm>
            <a:off x="4038600" y="4800600"/>
            <a:ext cx="533400" cy="363538"/>
          </a:xfrm>
          <a:prstGeom prst="rect">
            <a:avLst/>
          </a:prstGeom>
          <a:noFill/>
          <a:ln w="38100" algn="ctr">
            <a:noFill/>
            <a:miter lim="800000"/>
            <a:headEnd/>
            <a:tailEnd/>
          </a:ln>
          <a:effectLst/>
        </p:spPr>
        <p:txBody>
          <a:bodyPr lIns="90488" tIns="44450" rIns="90488" bIns="44450">
            <a:spAutoFit/>
          </a:bodyPr>
          <a:lstStyle/>
          <a:p>
            <a:pPr>
              <a:spcBef>
                <a:spcPct val="50000"/>
              </a:spcBef>
            </a:pPr>
            <a:r>
              <a:rPr lang="en-US" sz="1800" b="1">
                <a:solidFill>
                  <a:srgbClr val="000000"/>
                </a:solidFill>
                <a:latin typeface="Arial" pitchFamily="34" charset="0"/>
              </a:rPr>
              <a:t>+y’</a:t>
            </a:r>
          </a:p>
        </p:txBody>
      </p:sp>
      <p:sp>
        <p:nvSpPr>
          <p:cNvPr id="25" name="TextBox 24"/>
          <p:cNvSpPr txBox="1"/>
          <p:nvPr/>
        </p:nvSpPr>
        <p:spPr>
          <a:xfrm>
            <a:off x="228600" y="6324600"/>
            <a:ext cx="2971800" cy="461665"/>
          </a:xfrm>
          <a:prstGeom prst="rect">
            <a:avLst/>
          </a:prstGeom>
          <a:noFill/>
        </p:spPr>
        <p:txBody>
          <a:bodyPr wrap="square" rtlCol="0">
            <a:spAutoFit/>
          </a:bodyPr>
          <a:lstStyle/>
          <a:p>
            <a:r>
              <a:rPr lang="en-US" dirty="0">
                <a:solidFill>
                  <a:srgbClr val="0070C0"/>
                </a:solidFill>
              </a:rPr>
              <a:t>After Carlson 1998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708025"/>
            <a:ext cx="8610600" cy="2923877"/>
          </a:xfrm>
          <a:prstGeom prst="rect">
            <a:avLst/>
          </a:prstGeom>
          <a:noFill/>
          <a:ln w="12700">
            <a:noFill/>
            <a:miter lim="800000"/>
            <a:headEnd/>
            <a:tailEnd/>
          </a:ln>
        </p:spPr>
        <p:txBody>
          <a:bodyPr>
            <a:spAutoFit/>
          </a:bodyPr>
          <a:lstStyle/>
          <a:p>
            <a:pPr marL="457200" indent="-457200" algn="l"/>
            <a:r>
              <a:rPr lang="en-US" dirty="0">
                <a:solidFill>
                  <a:schemeClr val="bg2"/>
                </a:solidFill>
                <a:latin typeface="Arial" pitchFamily="34" charset="0"/>
              </a:rPr>
              <a:t>6. Fronts </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6.1. What is a Front?</a:t>
            </a:r>
          </a:p>
          <a:p>
            <a:pPr marL="457200" indent="-457200" algn="l"/>
            <a:r>
              <a:rPr lang="en-US" sz="2000" dirty="0">
                <a:solidFill>
                  <a:schemeClr val="bg2"/>
                </a:solidFill>
                <a:latin typeface="Arial" pitchFamily="34" charset="0"/>
              </a:rPr>
              <a:t>	</a:t>
            </a:r>
            <a:r>
              <a:rPr lang="en-US" sz="2000" dirty="0">
                <a:solidFill>
                  <a:schemeClr val="bg1"/>
                </a:solidFill>
                <a:latin typeface="Arial" pitchFamily="34" charset="0"/>
              </a:rPr>
              <a:t>6.2. Kinematic </a:t>
            </a:r>
            <a:r>
              <a:rPr lang="en-US" sz="2000" dirty="0" err="1">
                <a:solidFill>
                  <a:schemeClr val="bg1"/>
                </a:solidFill>
                <a:latin typeface="Arial" pitchFamily="34" charset="0"/>
              </a:rPr>
              <a:t>Frontogenesis</a:t>
            </a:r>
            <a:endParaRPr lang="en-US" sz="2000" dirty="0">
              <a:solidFill>
                <a:schemeClr val="bg1"/>
              </a:solidFill>
              <a:latin typeface="Arial" pitchFamily="34" charset="0"/>
            </a:endParaRPr>
          </a:p>
          <a:p>
            <a:pPr marL="457200" indent="-457200" algn="l"/>
            <a:r>
              <a:rPr lang="en-US" sz="2000" dirty="0">
                <a:solidFill>
                  <a:schemeClr val="bg1"/>
                </a:solidFill>
                <a:latin typeface="Arial" pitchFamily="34" charset="0"/>
              </a:rPr>
              <a:t>	</a:t>
            </a:r>
            <a:r>
              <a:rPr lang="en-US" sz="2000" dirty="0">
                <a:solidFill>
                  <a:srgbClr val="FF0000"/>
                </a:solidFill>
                <a:latin typeface="Arial" pitchFamily="34" charset="0"/>
              </a:rPr>
              <a:t>6.3. Dynamic </a:t>
            </a:r>
            <a:r>
              <a:rPr lang="en-US" sz="2000" dirty="0" err="1">
                <a:solidFill>
                  <a:srgbClr val="FF0000"/>
                </a:solidFill>
                <a:latin typeface="Arial" pitchFamily="34" charset="0"/>
              </a:rPr>
              <a:t>Frontogenesis</a:t>
            </a:r>
            <a:r>
              <a:rPr lang="en-US" sz="2000" dirty="0">
                <a:solidFill>
                  <a:srgbClr val="FF0000"/>
                </a:solidFill>
                <a:latin typeface="Arial" pitchFamily="34" charset="0"/>
              </a:rPr>
              <a:t>  (Ch 6, pages 141-148)</a:t>
            </a:r>
          </a:p>
          <a:p>
            <a:pPr marL="457200" indent="-457200" algn="l"/>
            <a:r>
              <a:rPr lang="en-US" sz="1800" dirty="0">
                <a:solidFill>
                  <a:srgbClr val="FF0000"/>
                </a:solidFill>
                <a:latin typeface="Arial" pitchFamily="34" charset="0"/>
              </a:rPr>
              <a:t>		- QG </a:t>
            </a:r>
            <a:r>
              <a:rPr lang="en-US" sz="1800" dirty="0" err="1">
                <a:solidFill>
                  <a:srgbClr val="FF0000"/>
                </a:solidFill>
                <a:latin typeface="Arial" pitchFamily="34" charset="0"/>
              </a:rPr>
              <a:t>Frontogenesis</a:t>
            </a:r>
            <a:endParaRPr lang="en-US" sz="1800" dirty="0">
              <a:solidFill>
                <a:srgbClr val="FF0000"/>
              </a:solidFill>
              <a:latin typeface="Arial" pitchFamily="34" charset="0"/>
            </a:endParaRPr>
          </a:p>
          <a:p>
            <a:pPr marL="457200" indent="-457200" algn="l"/>
            <a:r>
              <a:rPr lang="en-US" sz="1800" dirty="0">
                <a:solidFill>
                  <a:srgbClr val="FF0000"/>
                </a:solidFill>
                <a:latin typeface="Arial" pitchFamily="34" charset="0"/>
              </a:rPr>
              <a:t>		- Frontal Circulations – Sawyer-</a:t>
            </a:r>
            <a:r>
              <a:rPr lang="en-US" sz="1800" dirty="0" err="1">
                <a:solidFill>
                  <a:srgbClr val="FF0000"/>
                </a:solidFill>
                <a:latin typeface="Arial" pitchFamily="34" charset="0"/>
              </a:rPr>
              <a:t>Eliassen</a:t>
            </a:r>
            <a:r>
              <a:rPr lang="en-US" sz="1800" dirty="0">
                <a:solidFill>
                  <a:srgbClr val="FF0000"/>
                </a:solidFill>
                <a:latin typeface="Arial" pitchFamily="34" charset="0"/>
              </a:rPr>
              <a:t> equation</a:t>
            </a:r>
          </a:p>
          <a:p>
            <a:pPr marL="457200" indent="-457200" algn="l"/>
            <a:r>
              <a:rPr lang="en-US" sz="1800" dirty="0">
                <a:solidFill>
                  <a:srgbClr val="FF0000"/>
                </a:solidFill>
                <a:latin typeface="Arial" pitchFamily="34" charset="0"/>
              </a:rPr>
              <a:t>		- Frontal Collapse</a:t>
            </a:r>
          </a:p>
          <a:p>
            <a:pPr marL="457200" indent="-457200" algn="l"/>
            <a:r>
              <a:rPr lang="en-US" sz="2000" dirty="0">
                <a:solidFill>
                  <a:schemeClr val="bg2"/>
                </a:solidFill>
                <a:latin typeface="Arial" pitchFamily="34" charset="0"/>
              </a:rPr>
              <a:t>	6.4. Types of Frontal Systems</a:t>
            </a:r>
          </a:p>
          <a:p>
            <a:pPr marL="457200" indent="-457200" algn="l"/>
            <a:r>
              <a:rPr lang="en-US" sz="2000" dirty="0">
                <a:solidFill>
                  <a:schemeClr val="bg2"/>
                </a:solidFill>
                <a:latin typeface="Arial" pitchFamily="34" charset="0"/>
              </a:rPr>
              <a:t>	6.5. Middle- and Upper-Level Fronts</a:t>
            </a:r>
          </a:p>
        </p:txBody>
      </p:sp>
      <p:sp>
        <p:nvSpPr>
          <p:cNvPr id="57347" name="Text Box 3"/>
          <p:cNvSpPr txBox="1">
            <a:spLocks noChangeArrowheads="1"/>
          </p:cNvSpPr>
          <p:nvPr/>
        </p:nvSpPr>
        <p:spPr bwMode="auto">
          <a:xfrm>
            <a:off x="2667000" y="93663"/>
            <a:ext cx="4343400" cy="52065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sz="2800" dirty="0">
                <a:solidFill>
                  <a:schemeClr val="bg2"/>
                </a:solidFill>
                <a:latin typeface="Arial" pitchFamily="34" charset="0"/>
              </a:rPr>
              <a:t>Section Outline</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710BD-B488-394E-9577-80A2EE377924}"/>
              </a:ext>
            </a:extLst>
          </p:cNvPr>
          <p:cNvPicPr>
            <a:picLocks noChangeAspect="1"/>
          </p:cNvPicPr>
          <p:nvPr/>
        </p:nvPicPr>
        <p:blipFill>
          <a:blip r:embed="rId2"/>
          <a:stretch>
            <a:fillRect/>
          </a:stretch>
        </p:blipFill>
        <p:spPr>
          <a:xfrm>
            <a:off x="1905000" y="3505200"/>
            <a:ext cx="5819242" cy="3044952"/>
          </a:xfrm>
          <a:prstGeom prst="rect">
            <a:avLst/>
          </a:prstGeom>
        </p:spPr>
      </p:pic>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3"/>
          <a:stretch>
            <a:fillRect/>
          </a:stretch>
        </p:blipFill>
        <p:spPr>
          <a:xfrm>
            <a:off x="1981200" y="0"/>
            <a:ext cx="5461000" cy="3403600"/>
          </a:xfrm>
          <a:prstGeom prst="rect">
            <a:avLst/>
          </a:prstGeom>
        </p:spPr>
      </p:pic>
      <p:sp>
        <p:nvSpPr>
          <p:cNvPr id="6" name="TextBox 5">
            <a:extLst>
              <a:ext uri="{FF2B5EF4-FFF2-40B4-BE49-F238E27FC236}">
                <a16:creationId xmlns:a16="http://schemas.microsoft.com/office/drawing/2014/main" id="{CE7BBBBB-3176-3646-A91C-B5BD70FFE779}"/>
              </a:ext>
            </a:extLst>
          </p:cNvPr>
          <p:cNvSpPr txBox="1"/>
          <p:nvPr/>
        </p:nvSpPr>
        <p:spPr>
          <a:xfrm>
            <a:off x="225880" y="3276600"/>
            <a:ext cx="8613320" cy="3046988"/>
          </a:xfrm>
          <a:prstGeom prst="rect">
            <a:avLst/>
          </a:prstGeom>
          <a:noFill/>
        </p:spPr>
        <p:txBody>
          <a:bodyPr wrap="none" rtlCol="0">
            <a:spAutoFit/>
          </a:bodyPr>
          <a:lstStyle/>
          <a:p>
            <a:r>
              <a:rPr lang="en-US" dirty="0">
                <a:solidFill>
                  <a:srgbClr val="FF0000"/>
                </a:solidFill>
              </a:rPr>
              <a:t>Surface wind zero</a:t>
            </a:r>
          </a:p>
          <a:p>
            <a:endParaRPr lang="en-US" dirty="0">
              <a:solidFill>
                <a:srgbClr val="FF0000"/>
              </a:solidFill>
            </a:endParaRPr>
          </a:p>
          <a:p>
            <a:r>
              <a:rPr lang="en-US" dirty="0">
                <a:solidFill>
                  <a:srgbClr val="FF0000"/>
                </a:solidFill>
              </a:rPr>
              <a:t>All wind is thermal wind</a:t>
            </a:r>
          </a:p>
          <a:p>
            <a:r>
              <a:rPr lang="en-US" dirty="0">
                <a:solidFill>
                  <a:srgbClr val="FF0000"/>
                </a:solidFill>
              </a:rPr>
              <a:t>(parallel to isotherms) </a:t>
            </a:r>
          </a:p>
          <a:p>
            <a:endParaRPr lang="en-US" dirty="0">
              <a:solidFill>
                <a:srgbClr val="FF0000"/>
              </a:solidFill>
            </a:endParaRPr>
          </a:p>
          <a:p>
            <a:r>
              <a:rPr lang="en-US" dirty="0">
                <a:solidFill>
                  <a:srgbClr val="FF0000"/>
                </a:solidFill>
              </a:rPr>
              <a:t>Thermal advection zero</a:t>
            </a:r>
          </a:p>
          <a:p>
            <a:endParaRPr lang="en-US" dirty="0">
              <a:solidFill>
                <a:srgbClr val="FF0000"/>
              </a:solidFill>
            </a:endParaRPr>
          </a:p>
          <a:p>
            <a:r>
              <a:rPr lang="en-US" u="sng" dirty="0">
                <a:solidFill>
                  <a:srgbClr val="FF0000"/>
                </a:solidFill>
              </a:rPr>
              <a:t>Momentum advection alone is acting to break TW balance condition</a:t>
            </a:r>
          </a:p>
        </p:txBody>
      </p:sp>
      <p:sp>
        <p:nvSpPr>
          <p:cNvPr id="8" name="Right Arrow 7">
            <a:extLst>
              <a:ext uri="{FF2B5EF4-FFF2-40B4-BE49-F238E27FC236}">
                <a16:creationId xmlns:a16="http://schemas.microsoft.com/office/drawing/2014/main" id="{6C258498-66E3-D246-9327-3EDFE2300222}"/>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Right Arrow 8">
            <a:extLst>
              <a:ext uri="{FF2B5EF4-FFF2-40B4-BE49-F238E27FC236}">
                <a16:creationId xmlns:a16="http://schemas.microsoft.com/office/drawing/2014/main" id="{82A0337A-D506-8F49-B10F-EE0EF09B30B2}"/>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9">
            <a:extLst>
              <a:ext uri="{FF2B5EF4-FFF2-40B4-BE49-F238E27FC236}">
                <a16:creationId xmlns:a16="http://schemas.microsoft.com/office/drawing/2014/main" id="{787E96D0-3B97-CF4C-890C-E1FDD265DC9D}"/>
              </a:ext>
            </a:extLst>
          </p:cNvPr>
          <p:cNvSpPr txBox="1"/>
          <p:nvPr/>
        </p:nvSpPr>
        <p:spPr>
          <a:xfrm>
            <a:off x="0" y="2743200"/>
            <a:ext cx="2698175" cy="461665"/>
          </a:xfrm>
          <a:prstGeom prst="rect">
            <a:avLst/>
          </a:prstGeom>
          <a:noFill/>
        </p:spPr>
        <p:txBody>
          <a:bodyPr wrap="none" rtlCol="0">
            <a:spAutoFit/>
          </a:bodyPr>
          <a:lstStyle/>
          <a:p>
            <a:r>
              <a:rPr lang="en-US" dirty="0">
                <a:solidFill>
                  <a:srgbClr val="06942B"/>
                </a:solidFill>
              </a:rPr>
              <a:t>a balance condition”</a:t>
            </a:r>
          </a:p>
        </p:txBody>
      </p:sp>
      <p:sp>
        <p:nvSpPr>
          <p:cNvPr id="11" name="TextBox 10">
            <a:extLst>
              <a:ext uri="{FF2B5EF4-FFF2-40B4-BE49-F238E27FC236}">
                <a16:creationId xmlns:a16="http://schemas.microsoft.com/office/drawing/2014/main" id="{01B1E293-56F3-4447-90A1-8271EF0E5754}"/>
              </a:ext>
            </a:extLst>
          </p:cNvPr>
          <p:cNvSpPr txBox="1"/>
          <p:nvPr/>
        </p:nvSpPr>
        <p:spPr>
          <a:xfrm>
            <a:off x="399094" y="6396335"/>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p:spTree>
    <p:extLst>
      <p:ext uri="{BB962C8B-B14F-4D97-AF65-F5344CB8AC3E}">
        <p14:creationId xmlns:p14="http://schemas.microsoft.com/office/powerpoint/2010/main" val="45084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5330" name="Rectangle 2"/>
          <p:cNvSpPr>
            <a:spLocks noChangeArrowheads="1"/>
          </p:cNvSpPr>
          <p:nvPr/>
        </p:nvSpPr>
        <p:spPr bwMode="auto">
          <a:xfrm>
            <a:off x="533400" y="76200"/>
            <a:ext cx="8153400" cy="685800"/>
          </a:xfrm>
          <a:prstGeom prst="rect">
            <a:avLst/>
          </a:prstGeom>
          <a:noFill/>
          <a:ln w="9525">
            <a:noFill/>
            <a:miter lim="800000"/>
            <a:headEnd/>
            <a:tailEnd/>
          </a:ln>
          <a:effectLst/>
        </p:spPr>
        <p:txBody>
          <a:bodyPr lIns="92075" tIns="46038" rIns="92075" bIns="46038" anchor="b"/>
          <a:lstStyle/>
          <a:p>
            <a:pPr algn="ctr"/>
            <a:r>
              <a:rPr lang="en-US" sz="3600">
                <a:solidFill>
                  <a:srgbClr val="000000"/>
                </a:solidFill>
                <a:latin typeface="Arial" pitchFamily="34" charset="0"/>
              </a:rPr>
              <a:t>Q-Vectors</a:t>
            </a:r>
          </a:p>
        </p:txBody>
      </p:sp>
      <p:sp>
        <p:nvSpPr>
          <p:cNvPr id="1635331" name="Rectangle 3"/>
          <p:cNvSpPr>
            <a:spLocks noGrp="1" noChangeArrowheads="1"/>
          </p:cNvSpPr>
          <p:nvPr>
            <p:ph type="body" idx="1"/>
          </p:nvPr>
        </p:nvSpPr>
        <p:spPr>
          <a:xfrm>
            <a:off x="304800" y="1066800"/>
            <a:ext cx="8382000" cy="762000"/>
          </a:xfrm>
        </p:spPr>
        <p:txBody>
          <a:bodyPr/>
          <a:lstStyle/>
          <a:p>
            <a:pPr>
              <a:lnSpc>
                <a:spcPct val="90000"/>
              </a:lnSpc>
              <a:buFont typeface="Symbol" pitchFamily="18" charset="2"/>
              <a:buChar char="·"/>
            </a:pPr>
            <a:r>
              <a:rPr lang="en-US" sz="2400" dirty="0">
                <a:solidFill>
                  <a:schemeClr val="bg2"/>
                </a:solidFill>
              </a:rPr>
              <a:t>Hoskins and Pedder (1975) present alternate form of omega equation which eliminates cancellation problem between d/</a:t>
            </a:r>
            <a:r>
              <a:rPr lang="en-US" sz="2400" dirty="0" err="1">
                <a:solidFill>
                  <a:schemeClr val="bg2"/>
                </a:solidFill>
              </a:rPr>
              <a:t>dz</a:t>
            </a:r>
            <a:r>
              <a:rPr lang="en-US" sz="2400" dirty="0">
                <a:solidFill>
                  <a:schemeClr val="bg2"/>
                </a:solidFill>
              </a:rPr>
              <a:t>(vert. adv.) + warm advection terms:</a:t>
            </a:r>
          </a:p>
        </p:txBody>
      </p:sp>
      <p:graphicFrame>
        <p:nvGraphicFramePr>
          <p:cNvPr id="1635333" name="Object 5"/>
          <p:cNvGraphicFramePr>
            <a:graphicFrameLocks noChangeAspect="1"/>
          </p:cNvGraphicFramePr>
          <p:nvPr>
            <p:extLst>
              <p:ext uri="{D42A27DB-BD31-4B8C-83A1-F6EECF244321}">
                <p14:modId xmlns:p14="http://schemas.microsoft.com/office/powerpoint/2010/main" val="1774852937"/>
              </p:ext>
            </p:extLst>
          </p:nvPr>
        </p:nvGraphicFramePr>
        <p:xfrm>
          <a:off x="1447800" y="2362200"/>
          <a:ext cx="3581400" cy="1009650"/>
        </p:xfrm>
        <a:graphic>
          <a:graphicData uri="http://schemas.openxmlformats.org/presentationml/2006/ole">
            <mc:AlternateContent xmlns:mc="http://schemas.openxmlformats.org/markup-compatibility/2006">
              <mc:Choice xmlns:v="urn:schemas-microsoft-com:vml" Requires="v">
                <p:oleObj spid="_x0000_s682030" name="Equation" r:id="rId4" imgW="1726451" imgH="482391" progId="Equation.3">
                  <p:embed/>
                </p:oleObj>
              </mc:Choice>
              <mc:Fallback>
                <p:oleObj name="Equation" r:id="rId4" imgW="1726451" imgH="482391"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62200"/>
                        <a:ext cx="35814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4" name="Rectangle 6"/>
          <p:cNvSpPr>
            <a:spLocks noChangeArrowheads="1"/>
          </p:cNvSpPr>
          <p:nvPr/>
        </p:nvSpPr>
        <p:spPr bwMode="auto">
          <a:xfrm>
            <a:off x="304800" y="3505200"/>
            <a:ext cx="8382000" cy="457200"/>
          </a:xfrm>
          <a:prstGeom prst="rect">
            <a:avLst/>
          </a:prstGeom>
          <a:noFill/>
          <a:ln w="12700">
            <a:noFill/>
            <a:miter lim="800000"/>
            <a:headEnd/>
            <a:tailEnd/>
          </a:ln>
          <a:effectLst/>
        </p:spPr>
        <p:txBody>
          <a:bodyPr lIns="90488" tIns="44450" rIns="90488" bIns="44450"/>
          <a:lstStyle/>
          <a:p>
            <a:pPr marL="342900" indent="-342900">
              <a:lnSpc>
                <a:spcPct val="80000"/>
              </a:lnSpc>
              <a:spcBef>
                <a:spcPct val="20000"/>
              </a:spcBef>
              <a:buSzPct val="100000"/>
              <a:buFont typeface="Symbol" pitchFamily="18" charset="2"/>
              <a:buNone/>
            </a:pPr>
            <a:r>
              <a:rPr lang="en-US" dirty="0">
                <a:solidFill>
                  <a:srgbClr val="000000"/>
                </a:solidFill>
                <a:latin typeface="Arial" pitchFamily="34" charset="0"/>
              </a:rPr>
              <a:t>Where  </a:t>
            </a:r>
            <a:r>
              <a:rPr lang="en-US" sz="1100" b="1" dirty="0">
                <a:solidFill>
                  <a:srgbClr val="FF0000"/>
                </a:solidFill>
                <a:latin typeface="Arial" pitchFamily="34" charset="0"/>
              </a:rPr>
              <a:t>**(fix multiplier)**</a:t>
            </a:r>
          </a:p>
        </p:txBody>
      </p:sp>
      <p:graphicFrame>
        <p:nvGraphicFramePr>
          <p:cNvPr id="1635336" name="Object 8"/>
          <p:cNvGraphicFramePr>
            <a:graphicFrameLocks noChangeAspect="1"/>
          </p:cNvGraphicFramePr>
          <p:nvPr/>
        </p:nvGraphicFramePr>
        <p:xfrm>
          <a:off x="917575" y="4038600"/>
          <a:ext cx="6773863" cy="1905000"/>
        </p:xfrm>
        <a:graphic>
          <a:graphicData uri="http://schemas.openxmlformats.org/presentationml/2006/ole">
            <mc:AlternateContent xmlns:mc="http://schemas.openxmlformats.org/markup-compatibility/2006">
              <mc:Choice xmlns:v="urn:schemas-microsoft-com:vml" Requires="v">
                <p:oleObj spid="_x0000_s682031" name="Equation" r:id="rId6" imgW="3504960" imgH="990360" progId="Equation.3">
                  <p:embed/>
                </p:oleObj>
              </mc:Choice>
              <mc:Fallback>
                <p:oleObj name="Equation" r:id="rId6" imgW="3504960" imgH="990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575" y="4038600"/>
                        <a:ext cx="6773863"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5337" name="Rectangle 9"/>
          <p:cNvSpPr>
            <a:spLocks noChangeArrowheads="1"/>
          </p:cNvSpPr>
          <p:nvPr/>
        </p:nvSpPr>
        <p:spPr bwMode="auto">
          <a:xfrm>
            <a:off x="990600" y="2209800"/>
            <a:ext cx="4495800" cy="1295400"/>
          </a:xfrm>
          <a:prstGeom prst="rect">
            <a:avLst/>
          </a:prstGeom>
          <a:noFill/>
          <a:ln w="12700">
            <a:solidFill>
              <a:schemeClr val="bg2"/>
            </a:solidFill>
            <a:miter lim="800000"/>
            <a:headEnd/>
            <a:tailEnd/>
          </a:ln>
          <a:effectLst/>
        </p:spPr>
        <p:txBody>
          <a:bodyPr wrap="none" anchor="ctr"/>
          <a:lstStyle/>
          <a:p>
            <a:endParaRPr lang="en-US">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a.jpg"/>
          <p:cNvPicPr>
            <a:picLocks noChangeAspect="1"/>
          </p:cNvPicPr>
          <p:nvPr/>
        </p:nvPicPr>
        <p:blipFill>
          <a:blip r:embed="rId3" cstate="print"/>
          <a:srcRect t="22222" b="23333"/>
          <a:stretch>
            <a:fillRect/>
          </a:stretch>
        </p:blipFill>
        <p:spPr>
          <a:xfrm>
            <a:off x="914400" y="914400"/>
            <a:ext cx="7553483" cy="5321996"/>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1000-mb potential temperature </a:t>
            </a:r>
          </a:p>
        </p:txBody>
      </p:sp>
      <p:sp>
        <p:nvSpPr>
          <p:cNvPr id="5" name="Text Box 4"/>
          <p:cNvSpPr txBox="1">
            <a:spLocks noChangeArrowheads="1"/>
          </p:cNvSpPr>
          <p:nvPr/>
        </p:nvSpPr>
        <p:spPr bwMode="auto">
          <a:xfrm>
            <a:off x="0" y="51054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
        <p:nvSpPr>
          <p:cNvPr id="6" name="Text Box 3"/>
          <p:cNvSpPr txBox="1">
            <a:spLocks noChangeArrowheads="1"/>
          </p:cNvSpPr>
          <p:nvPr/>
        </p:nvSpPr>
        <p:spPr bwMode="auto">
          <a:xfrm>
            <a:off x="304800" y="914400"/>
            <a:ext cx="8077200" cy="457200"/>
          </a:xfrm>
          <a:prstGeom prst="rect">
            <a:avLst/>
          </a:prstGeom>
          <a:solidFill>
            <a:schemeClr val="tx1"/>
          </a:solidFill>
          <a:ln w="12700">
            <a:noFill/>
            <a:miter lim="800000"/>
            <a:headEnd/>
            <a:tailEnd/>
          </a:ln>
          <a:effectLst/>
        </p:spPr>
        <p:txBody>
          <a:bodyPr>
            <a:spAutoFit/>
          </a:bodyPr>
          <a:lstStyle/>
          <a:p>
            <a:pPr marL="231775" indent="-231775" algn="l"/>
            <a:r>
              <a:rPr lang="en-US" b="1" dirty="0">
                <a:solidFill>
                  <a:schemeClr val="bg2"/>
                </a:solidFill>
                <a:latin typeface="Arial" pitchFamily="34" charset="0"/>
              </a:rPr>
              <a:t>Is primary flow FG or FL? (confluence + shear)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3b.jpg"/>
          <p:cNvPicPr>
            <a:picLocks noChangeAspect="1"/>
          </p:cNvPicPr>
          <p:nvPr/>
        </p:nvPicPr>
        <p:blipFill>
          <a:blip r:embed="rId3" cstate="print"/>
          <a:srcRect t="21111" b="21111"/>
          <a:stretch>
            <a:fillRect/>
          </a:stretch>
        </p:blipFill>
        <p:spPr>
          <a:xfrm>
            <a:off x="981456" y="914400"/>
            <a:ext cx="7552944" cy="5647430"/>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10-m wind, SLP 1000-mb </a:t>
            </a:r>
            <a:r>
              <a:rPr lang="en-US" sz="2800" dirty="0" err="1">
                <a:solidFill>
                  <a:schemeClr val="bg2"/>
                </a:solidFill>
              </a:rPr>
              <a:t>Frontogenesis</a:t>
            </a:r>
            <a:endParaRPr lang="en-US" sz="2800" dirty="0">
              <a:solidFill>
                <a:schemeClr val="bg2"/>
              </a:solidFill>
            </a:endParaRPr>
          </a:p>
        </p:txBody>
      </p:sp>
      <p:sp>
        <p:nvSpPr>
          <p:cNvPr id="5" name="Text Box 4"/>
          <p:cNvSpPr txBox="1">
            <a:spLocks noChangeArrowheads="1"/>
          </p:cNvSpPr>
          <p:nvPr/>
        </p:nvSpPr>
        <p:spPr bwMode="auto">
          <a:xfrm>
            <a:off x="0" y="4876800"/>
            <a:ext cx="5410200" cy="1384995"/>
          </a:xfrm>
          <a:prstGeom prst="rect">
            <a:avLst/>
          </a:prstGeom>
          <a:noFill/>
          <a:ln w="12700">
            <a:noFill/>
            <a:miter lim="800000"/>
            <a:headEnd/>
            <a:tailEnd/>
          </a:ln>
          <a:effectLst/>
        </p:spPr>
        <p:txBody>
          <a:bodyPr wrap="square">
            <a:spAutoFit/>
          </a:bodyPr>
          <a:lstStyle/>
          <a:p>
            <a:pPr algn="l">
              <a:spcBef>
                <a:spcPct val="50000"/>
              </a:spcBef>
            </a:pPr>
            <a:r>
              <a:rPr lang="en-US" dirty="0" err="1">
                <a:solidFill>
                  <a:schemeClr val="bg2"/>
                </a:solidFill>
                <a:latin typeface="Arial" pitchFamily="34" charset="0"/>
              </a:rPr>
              <a:t>Geostrophic</a:t>
            </a:r>
            <a:r>
              <a:rPr lang="en-US" dirty="0">
                <a:solidFill>
                  <a:schemeClr val="bg2"/>
                </a:solidFill>
                <a:latin typeface="Arial" pitchFamily="34" charset="0"/>
              </a:rPr>
              <a:t> </a:t>
            </a:r>
            <a:r>
              <a:rPr lang="en-US" b="1" dirty="0">
                <a:solidFill>
                  <a:schemeClr val="bg2"/>
                </a:solidFill>
                <a:latin typeface="Arial" pitchFamily="34" charset="0"/>
              </a:rPr>
              <a:t>primary flow</a:t>
            </a:r>
            <a:r>
              <a:rPr lang="en-US" dirty="0">
                <a:solidFill>
                  <a:schemeClr val="bg2"/>
                </a:solidFill>
                <a:latin typeface="Arial" pitchFamily="34" charset="0"/>
              </a:rPr>
              <a:t> is strengthening thermal gradient</a:t>
            </a:r>
          </a:p>
          <a:p>
            <a:pPr algn="l">
              <a:spcBef>
                <a:spcPct val="50000"/>
              </a:spcBef>
            </a:pPr>
            <a:r>
              <a:rPr lang="en-US" dirty="0">
                <a:solidFill>
                  <a:schemeClr val="bg2"/>
                </a:solidFill>
                <a:latin typeface="Arial" pitchFamily="34" charset="0"/>
              </a:rPr>
              <a:t>Which way do we expect </a:t>
            </a:r>
            <a:r>
              <a:rPr lang="en-US" dirty="0" err="1">
                <a:solidFill>
                  <a:schemeClr val="bg2"/>
                </a:solidFill>
                <a:latin typeface="Arial" pitchFamily="34" charset="0"/>
              </a:rPr>
              <a:t>Q</a:t>
            </a:r>
            <a:r>
              <a:rPr lang="en-US" baseline="-25000" dirty="0" err="1">
                <a:solidFill>
                  <a:schemeClr val="bg2"/>
                </a:solidFill>
                <a:latin typeface="Arial" pitchFamily="34" charset="0"/>
              </a:rPr>
              <a:t>n</a:t>
            </a:r>
            <a:r>
              <a:rPr lang="en-US"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fig6_13c.jpg"/>
          <p:cNvPicPr>
            <a:picLocks noChangeAspect="1"/>
          </p:cNvPicPr>
          <p:nvPr/>
        </p:nvPicPr>
        <p:blipFill>
          <a:blip r:embed="rId3" cstate="print"/>
          <a:srcRect t="21111" b="22222"/>
          <a:stretch>
            <a:fillRect/>
          </a:stretch>
        </p:blipFill>
        <p:spPr>
          <a:xfrm>
            <a:off x="981456" y="914400"/>
            <a:ext cx="7552944" cy="5538825"/>
          </a:xfrm>
          <a:prstGeom prst="rect">
            <a:avLst/>
          </a:prstGeom>
        </p:spPr>
      </p:pic>
      <p:sp>
        <p:nvSpPr>
          <p:cNvPr id="4"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Q</a:t>
            </a:r>
          </a:p>
        </p:txBody>
      </p:sp>
      <p:sp>
        <p:nvSpPr>
          <p:cNvPr id="5" name="Text Box 5"/>
          <p:cNvSpPr txBox="1">
            <a:spLocks noChangeArrowheads="1"/>
          </p:cNvSpPr>
          <p:nvPr/>
        </p:nvSpPr>
        <p:spPr bwMode="auto">
          <a:xfrm>
            <a:off x="5410200" y="4191000"/>
            <a:ext cx="3733800" cy="209288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a:solidFill>
                  <a:schemeClr val="bg2"/>
                </a:solidFill>
                <a:latin typeface="Arial" pitchFamily="34" charset="0"/>
              </a:rPr>
              <a:t>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 towards warm side of front</a:t>
            </a:r>
          </a:p>
          <a:p>
            <a:pPr algn="l">
              <a:spcBef>
                <a:spcPct val="50000"/>
              </a:spcBef>
            </a:pPr>
            <a:r>
              <a:rPr lang="en-US" sz="2000" dirty="0">
                <a:solidFill>
                  <a:schemeClr val="bg2"/>
                </a:solidFill>
                <a:latin typeface="Arial" pitchFamily="34" charset="0"/>
              </a:rPr>
              <a:t>Secondary circulation response should be thermally </a:t>
            </a:r>
            <a:r>
              <a:rPr lang="en-US" sz="2000" i="1" dirty="0">
                <a:solidFill>
                  <a:schemeClr val="bg2"/>
                </a:solidFill>
                <a:latin typeface="Arial" pitchFamily="34" charset="0"/>
              </a:rPr>
              <a:t>direct</a:t>
            </a:r>
            <a:r>
              <a:rPr lang="en-US" sz="2000" dirty="0">
                <a:solidFill>
                  <a:schemeClr val="bg2"/>
                </a:solidFill>
                <a:latin typeface="Arial" pitchFamily="34" charset="0"/>
              </a:rPr>
              <a:t>: warm air rising, cold air sinking: oppose effect of primary circ.</a:t>
            </a:r>
          </a:p>
        </p:txBody>
      </p:sp>
      <p:sp>
        <p:nvSpPr>
          <p:cNvPr id="6" name="Text Box 4"/>
          <p:cNvSpPr txBox="1">
            <a:spLocks noChangeArrowheads="1"/>
          </p:cNvSpPr>
          <p:nvPr/>
        </p:nvSpPr>
        <p:spPr bwMode="auto">
          <a:xfrm>
            <a:off x="0" y="4953000"/>
            <a:ext cx="4572000" cy="1169551"/>
          </a:xfrm>
          <a:prstGeom prst="rect">
            <a:avLst/>
          </a:prstGeom>
          <a:solidFill>
            <a:schemeClr val="tx1"/>
          </a:solidFill>
          <a:ln w="12700">
            <a:noFill/>
            <a:miter lim="800000"/>
            <a:headEnd/>
            <a:tailEnd/>
          </a:ln>
          <a:effectLst/>
        </p:spPr>
        <p:txBody>
          <a:bodyPr wrap="square">
            <a:spAutoFit/>
          </a:bodyPr>
          <a:lstStyle/>
          <a:p>
            <a:pPr algn="l">
              <a:spcBef>
                <a:spcPct val="50000"/>
              </a:spcBef>
            </a:pPr>
            <a:r>
              <a:rPr lang="en-US" sz="2000" dirty="0" err="1">
                <a:solidFill>
                  <a:schemeClr val="bg2"/>
                </a:solidFill>
                <a:latin typeface="Arial" pitchFamily="34" charset="0"/>
              </a:rPr>
              <a:t>Geostrophic</a:t>
            </a:r>
            <a:r>
              <a:rPr lang="en-US" sz="2000" dirty="0">
                <a:solidFill>
                  <a:schemeClr val="bg2"/>
                </a:solidFill>
                <a:latin typeface="Arial" pitchFamily="34" charset="0"/>
              </a:rPr>
              <a:t> </a:t>
            </a:r>
            <a:r>
              <a:rPr lang="en-US" sz="2000" b="1" dirty="0">
                <a:solidFill>
                  <a:schemeClr val="bg2"/>
                </a:solidFill>
                <a:latin typeface="Arial" pitchFamily="34" charset="0"/>
              </a:rPr>
              <a:t>primary flow</a:t>
            </a:r>
            <a:r>
              <a:rPr lang="en-US" sz="2000" dirty="0">
                <a:solidFill>
                  <a:schemeClr val="bg2"/>
                </a:solidFill>
                <a:latin typeface="Arial" pitchFamily="34" charset="0"/>
              </a:rPr>
              <a:t> is strengthening thermal gradient</a:t>
            </a:r>
          </a:p>
          <a:p>
            <a:pPr algn="l">
              <a:spcBef>
                <a:spcPct val="50000"/>
              </a:spcBef>
            </a:pPr>
            <a:r>
              <a:rPr lang="en-US" sz="2000" dirty="0">
                <a:solidFill>
                  <a:schemeClr val="bg2"/>
                </a:solidFill>
                <a:latin typeface="Arial" pitchFamily="34" charset="0"/>
              </a:rPr>
              <a:t>Which way do we expect </a:t>
            </a:r>
            <a:r>
              <a:rPr lang="en-US" sz="2000" dirty="0" err="1">
                <a:solidFill>
                  <a:schemeClr val="bg2"/>
                </a:solidFill>
                <a:latin typeface="Arial" pitchFamily="34" charset="0"/>
              </a:rPr>
              <a:t>Q</a:t>
            </a:r>
            <a:r>
              <a:rPr lang="en-US" sz="2000" baseline="-25000" dirty="0" err="1">
                <a:solidFill>
                  <a:schemeClr val="bg2"/>
                </a:solidFill>
                <a:latin typeface="Arial" pitchFamily="34" charset="0"/>
              </a:rPr>
              <a:t>n</a:t>
            </a:r>
            <a:r>
              <a:rPr lang="en-US" sz="2000" dirty="0">
                <a:solidFill>
                  <a:schemeClr val="bg2"/>
                </a:solidFill>
                <a:latin typeface="Arial" pitchFamily="34" charset="0"/>
              </a:rPr>
              <a:t> to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Line 3"/>
          <p:cNvSpPr>
            <a:spLocks noChangeShapeType="1"/>
          </p:cNvSpPr>
          <p:nvPr/>
        </p:nvSpPr>
        <p:spPr bwMode="auto">
          <a:xfrm>
            <a:off x="2743200" y="2667000"/>
            <a:ext cx="1066800" cy="1524000"/>
          </a:xfrm>
          <a:prstGeom prst="line">
            <a:avLst/>
          </a:prstGeom>
          <a:noFill/>
          <a:ln w="57150">
            <a:solidFill>
              <a:schemeClr val="bg1"/>
            </a:solidFill>
            <a:round/>
            <a:headEnd/>
            <a:tailEnd/>
          </a:ln>
          <a:effectLst/>
        </p:spPr>
        <p:txBody>
          <a:bodyPr/>
          <a:lstStyle/>
          <a:p>
            <a:endParaRPr lang="en-US"/>
          </a:p>
        </p:txBody>
      </p:sp>
      <p:pic>
        <p:nvPicPr>
          <p:cNvPr id="4" name="Picture 3" descr="fig6_13d.jpg"/>
          <p:cNvPicPr>
            <a:picLocks noChangeAspect="1"/>
          </p:cNvPicPr>
          <p:nvPr/>
        </p:nvPicPr>
        <p:blipFill>
          <a:blip r:embed="rId3" cstate="print"/>
          <a:srcRect t="22222" b="22222"/>
          <a:stretch>
            <a:fillRect/>
          </a:stretch>
        </p:blipFill>
        <p:spPr>
          <a:xfrm>
            <a:off x="838200" y="1143000"/>
            <a:ext cx="7552944" cy="5430221"/>
          </a:xfrm>
          <a:prstGeom prst="rect">
            <a:avLst/>
          </a:prstGeom>
        </p:spPr>
      </p:pic>
      <p:sp>
        <p:nvSpPr>
          <p:cNvPr id="5" name="Rectangle 2"/>
          <p:cNvSpPr>
            <a:spLocks noGrp="1" noChangeArrowheads="1"/>
          </p:cNvSpPr>
          <p:nvPr>
            <p:ph type="title"/>
          </p:nvPr>
        </p:nvSpPr>
        <p:spPr>
          <a:xfrm>
            <a:off x="0" y="0"/>
            <a:ext cx="9144000" cy="838200"/>
          </a:xfrm>
        </p:spPr>
        <p:txBody>
          <a:bodyPr/>
          <a:lstStyle/>
          <a:p>
            <a:r>
              <a:rPr lang="en-US" sz="2800" dirty="0">
                <a:solidFill>
                  <a:schemeClr val="bg2"/>
                </a:solidFill>
              </a:rPr>
              <a:t>GFS analysis, 12 UTC 14 Nov 2008</a:t>
            </a:r>
            <a:br>
              <a:rPr lang="en-US" sz="2800" dirty="0">
                <a:solidFill>
                  <a:schemeClr val="bg2"/>
                </a:solidFill>
              </a:rPr>
            </a:br>
            <a:r>
              <a:rPr lang="en-US" sz="2800" dirty="0">
                <a:solidFill>
                  <a:schemeClr val="bg2"/>
                </a:solidFill>
              </a:rPr>
              <a:t>SLP, 1000-mb </a:t>
            </a:r>
            <a:r>
              <a:rPr lang="en-US" sz="2800" dirty="0" err="1">
                <a:solidFill>
                  <a:schemeClr val="bg2"/>
                </a:solidFill>
              </a:rPr>
              <a:t>Frontogenesis</a:t>
            </a:r>
            <a:r>
              <a:rPr lang="en-US" sz="2800" dirty="0">
                <a:solidFill>
                  <a:schemeClr val="bg2"/>
                </a:solidFill>
              </a:rPr>
              <a:t>, 850-mb Q, omega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6_14_new.jpg"/>
          <p:cNvPicPr>
            <a:picLocks noChangeAspect="1"/>
          </p:cNvPicPr>
          <p:nvPr/>
        </p:nvPicPr>
        <p:blipFill>
          <a:blip r:embed="rId3" cstate="print"/>
          <a:stretch>
            <a:fillRect/>
          </a:stretch>
        </p:blipFill>
        <p:spPr>
          <a:xfrm>
            <a:off x="134470" y="0"/>
            <a:ext cx="8875059" cy="6858000"/>
          </a:xfrm>
          <a:prstGeom prst="rect">
            <a:avLst/>
          </a:prstGeom>
        </p:spPr>
      </p:pic>
      <p:sp>
        <p:nvSpPr>
          <p:cNvPr id="4" name="Text Box 11"/>
          <p:cNvSpPr txBox="1">
            <a:spLocks noChangeArrowheads="1"/>
          </p:cNvSpPr>
          <p:nvPr/>
        </p:nvSpPr>
        <p:spPr bwMode="auto">
          <a:xfrm>
            <a:off x="5105400" y="0"/>
            <a:ext cx="4038600" cy="1569660"/>
          </a:xfrm>
          <a:prstGeom prst="rect">
            <a:avLst/>
          </a:prstGeom>
          <a:solidFill>
            <a:schemeClr val="tx1"/>
          </a:solidFill>
          <a:ln w="12700">
            <a:noFill/>
            <a:miter lim="800000"/>
            <a:headEnd/>
            <a:tailEnd/>
          </a:ln>
          <a:effectLst/>
        </p:spPr>
        <p:txBody>
          <a:bodyPr>
            <a:spAutoFit/>
          </a:bodyPr>
          <a:lstStyle/>
          <a:p>
            <a:pPr algn="l">
              <a:spcBef>
                <a:spcPct val="50000"/>
              </a:spcBef>
            </a:pPr>
            <a:r>
              <a:rPr lang="en-US" dirty="0">
                <a:solidFill>
                  <a:srgbClr val="FF0000"/>
                </a:solidFill>
                <a:latin typeface="Arial" pitchFamily="34" charset="0"/>
              </a:rPr>
              <a:t>Secondary circulation:  warm air rising, cold air sinking, </a:t>
            </a:r>
            <a:r>
              <a:rPr lang="en-US" i="1" dirty="0">
                <a:solidFill>
                  <a:srgbClr val="FF0000"/>
                </a:solidFill>
                <a:latin typeface="Arial" pitchFamily="34" charset="0"/>
              </a:rPr>
              <a:t>opposes </a:t>
            </a:r>
            <a:r>
              <a:rPr lang="en-US" dirty="0">
                <a:solidFill>
                  <a:srgbClr val="FF0000"/>
                </a:solidFill>
                <a:latin typeface="Arial" pitchFamily="34" charset="0"/>
              </a:rPr>
              <a:t>primary circulation's frontogenesis</a:t>
            </a:r>
          </a:p>
        </p:txBody>
      </p:sp>
      <p:sp>
        <p:nvSpPr>
          <p:cNvPr id="10" name="Freeform 9"/>
          <p:cNvSpPr/>
          <p:nvPr/>
        </p:nvSpPr>
        <p:spPr bwMode="auto">
          <a:xfrm>
            <a:off x="2959510" y="1641987"/>
            <a:ext cx="2231922" cy="4060723"/>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1922" h="4060723">
                <a:moveTo>
                  <a:pt x="2231922" y="4060723"/>
                </a:moveTo>
                <a:cubicBezTo>
                  <a:pt x="2222909" y="3965678"/>
                  <a:pt x="2213897" y="3870633"/>
                  <a:pt x="2104103" y="3637936"/>
                </a:cubicBezTo>
                <a:cubicBezTo>
                  <a:pt x="1994310" y="3405239"/>
                  <a:pt x="1741948" y="3029974"/>
                  <a:pt x="1573161" y="2664542"/>
                </a:cubicBezTo>
                <a:cubicBezTo>
                  <a:pt x="1404374" y="2299110"/>
                  <a:pt x="1251973" y="1789471"/>
                  <a:pt x="1091380" y="1445342"/>
                </a:cubicBezTo>
                <a:cubicBezTo>
                  <a:pt x="930787" y="1101213"/>
                  <a:pt x="791497" y="840658"/>
                  <a:pt x="609600" y="599768"/>
                </a:cubicBezTo>
                <a:cubicBezTo>
                  <a:pt x="427703" y="358878"/>
                  <a:pt x="213851" y="179439"/>
                  <a:pt x="0" y="0"/>
                </a:cubicBezTo>
              </a:path>
            </a:pathLst>
          </a:custGeom>
          <a:noFill/>
          <a:ln w="63500" cap="flat" cmpd="sng" algn="ctr">
            <a:solidFill>
              <a:schemeClr val="bg1">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10"/>
          <p:cNvSpPr/>
          <p:nvPr/>
        </p:nvSpPr>
        <p:spPr bwMode="auto">
          <a:xfrm>
            <a:off x="990600" y="2362200"/>
            <a:ext cx="3048000" cy="3276600"/>
          </a:xfrm>
          <a:custGeom>
            <a:avLst/>
            <a:gdLst>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609600 w 2231922"/>
              <a:gd name="connsiteY4" fmla="*/ 599768 h 4060723"/>
              <a:gd name="connsiteX5" fmla="*/ 0 w 2231922"/>
              <a:gd name="connsiteY5" fmla="*/ 0 h 4060723"/>
              <a:gd name="connsiteX0" fmla="*/ 2231922 w 2231922"/>
              <a:gd name="connsiteY0" fmla="*/ 4060723 h 4060723"/>
              <a:gd name="connsiteX1" fmla="*/ 2104103 w 2231922"/>
              <a:gd name="connsiteY1" fmla="*/ 3637936 h 4060723"/>
              <a:gd name="connsiteX2" fmla="*/ 1573161 w 2231922"/>
              <a:gd name="connsiteY2" fmla="*/ 2664542 h 4060723"/>
              <a:gd name="connsiteX3" fmla="*/ 1091380 w 2231922"/>
              <a:gd name="connsiteY3" fmla="*/ 1445342 h 4060723"/>
              <a:gd name="connsiteX4" fmla="*/ 479322 w 2231922"/>
              <a:gd name="connsiteY4" fmla="*/ 1927123 h 4060723"/>
              <a:gd name="connsiteX5" fmla="*/ 0 w 2231922"/>
              <a:gd name="connsiteY5" fmla="*/ 0 h 4060723"/>
              <a:gd name="connsiteX0" fmla="*/ 2743200 w 2743200"/>
              <a:gd name="connsiteY0" fmla="*/ 3276600 h 3276600"/>
              <a:gd name="connsiteX1" fmla="*/ 2615381 w 2743200"/>
              <a:gd name="connsiteY1" fmla="*/ 2853813 h 3276600"/>
              <a:gd name="connsiteX2" fmla="*/ 2084439 w 2743200"/>
              <a:gd name="connsiteY2" fmla="*/ 1880419 h 3276600"/>
              <a:gd name="connsiteX3" fmla="*/ 1602658 w 2743200"/>
              <a:gd name="connsiteY3" fmla="*/ 66121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2084439 w 2743200"/>
              <a:gd name="connsiteY2" fmla="*/ 188041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615381 w 2743200"/>
              <a:gd name="connsiteY1" fmla="*/ 2853813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743200 w 2743200"/>
              <a:gd name="connsiteY0" fmla="*/ 3276600 h 3276600"/>
              <a:gd name="connsiteX1" fmla="*/ 2514600 w 2743200"/>
              <a:gd name="connsiteY1" fmla="*/ 2895599 h 3276600"/>
              <a:gd name="connsiteX2" fmla="*/ 1981200 w 2743200"/>
              <a:gd name="connsiteY2" fmla="*/ 2362199 h 3276600"/>
              <a:gd name="connsiteX3" fmla="*/ 1295400 w 2743200"/>
              <a:gd name="connsiteY3" fmla="*/ 1676399 h 3276600"/>
              <a:gd name="connsiteX4" fmla="*/ 990600 w 2743200"/>
              <a:gd name="connsiteY4" fmla="*/ 1143000 h 3276600"/>
              <a:gd name="connsiteX5" fmla="*/ 0 w 2743200"/>
              <a:gd name="connsiteY5" fmla="*/ 0 h 3276600"/>
              <a:gd name="connsiteX0" fmla="*/ 2971800 w 2971800"/>
              <a:gd name="connsiteY0" fmla="*/ 3276599 h 3276599"/>
              <a:gd name="connsiteX1" fmla="*/ 2514600 w 2971800"/>
              <a:gd name="connsiteY1" fmla="*/ 2895599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1981200 w 2971800"/>
              <a:gd name="connsiteY2" fmla="*/ 2362199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295400 w 2971800"/>
              <a:gd name="connsiteY3" fmla="*/ 1676399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90600 w 2971800"/>
              <a:gd name="connsiteY4" fmla="*/ 1143000 h 3276599"/>
              <a:gd name="connsiteX5" fmla="*/ 0 w 2971800"/>
              <a:gd name="connsiteY5" fmla="*/ 0 h 3276599"/>
              <a:gd name="connsiteX0" fmla="*/ 2971800 w 2971800"/>
              <a:gd name="connsiteY0" fmla="*/ 3276599 h 3276599"/>
              <a:gd name="connsiteX1" fmla="*/ 2514600 w 2971800"/>
              <a:gd name="connsiteY1" fmla="*/ 2438400 h 3276599"/>
              <a:gd name="connsiteX2" fmla="*/ 2133600 w 2971800"/>
              <a:gd name="connsiteY2" fmla="*/ 1676400 h 3276599"/>
              <a:gd name="connsiteX3" fmla="*/ 1524000 w 2971800"/>
              <a:gd name="connsiteY3" fmla="*/ 1219200 h 3276599"/>
              <a:gd name="connsiteX4" fmla="*/ 914400 w 2971800"/>
              <a:gd name="connsiteY4" fmla="*/ 609600 h 3276599"/>
              <a:gd name="connsiteX5" fmla="*/ 0 w 2971800"/>
              <a:gd name="connsiteY5" fmla="*/ 0 h 3276599"/>
              <a:gd name="connsiteX0" fmla="*/ 2971800 w 2971800"/>
              <a:gd name="connsiteY0" fmla="*/ 3428999 h 3428999"/>
              <a:gd name="connsiteX1" fmla="*/ 2514600 w 2971800"/>
              <a:gd name="connsiteY1" fmla="*/ 2590800 h 3428999"/>
              <a:gd name="connsiteX2" fmla="*/ 2133600 w 2971800"/>
              <a:gd name="connsiteY2" fmla="*/ 1828800 h 3428999"/>
              <a:gd name="connsiteX3" fmla="*/ 1524000 w 2971800"/>
              <a:gd name="connsiteY3" fmla="*/ 1371600 h 3428999"/>
              <a:gd name="connsiteX4" fmla="*/ 914400 w 2971800"/>
              <a:gd name="connsiteY4" fmla="*/ 762000 h 3428999"/>
              <a:gd name="connsiteX5" fmla="*/ 0 w 2971800"/>
              <a:gd name="connsiteY5" fmla="*/ 0 h 3428999"/>
              <a:gd name="connsiteX0" fmla="*/ 3048000 w 3048000"/>
              <a:gd name="connsiteY0" fmla="*/ 3276600 h 3276600"/>
              <a:gd name="connsiteX1" fmla="*/ 2514600 w 3048000"/>
              <a:gd name="connsiteY1" fmla="*/ 25908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5240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 name="connsiteX0" fmla="*/ 3048000 w 3048000"/>
              <a:gd name="connsiteY0" fmla="*/ 3276600 h 3276600"/>
              <a:gd name="connsiteX1" fmla="*/ 2514600 w 3048000"/>
              <a:gd name="connsiteY1" fmla="*/ 2514600 h 3276600"/>
              <a:gd name="connsiteX2" fmla="*/ 2133600 w 3048000"/>
              <a:gd name="connsiteY2" fmla="*/ 1828800 h 3276600"/>
              <a:gd name="connsiteX3" fmla="*/ 1600200 w 3048000"/>
              <a:gd name="connsiteY3" fmla="*/ 1371600 h 3276600"/>
              <a:gd name="connsiteX4" fmla="*/ 914400 w 3048000"/>
              <a:gd name="connsiteY4" fmla="*/ 762000 h 3276600"/>
              <a:gd name="connsiteX5" fmla="*/ 0 w 3048000"/>
              <a:gd name="connsiteY5" fmla="*/ 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3276600">
                <a:moveTo>
                  <a:pt x="3048000" y="3276600"/>
                </a:moveTo>
                <a:cubicBezTo>
                  <a:pt x="3038987" y="3181555"/>
                  <a:pt x="2667000" y="2755900"/>
                  <a:pt x="2514600" y="2514600"/>
                </a:cubicBezTo>
                <a:cubicBezTo>
                  <a:pt x="2362200" y="2273300"/>
                  <a:pt x="2286000" y="2019300"/>
                  <a:pt x="2133600" y="1828800"/>
                </a:cubicBezTo>
                <a:cubicBezTo>
                  <a:pt x="1981200" y="1638300"/>
                  <a:pt x="1803400" y="1549400"/>
                  <a:pt x="1600200" y="1371600"/>
                </a:cubicBezTo>
                <a:cubicBezTo>
                  <a:pt x="1397000" y="1193800"/>
                  <a:pt x="1181100" y="990600"/>
                  <a:pt x="914400" y="762000"/>
                </a:cubicBezTo>
                <a:cubicBezTo>
                  <a:pt x="647700" y="533400"/>
                  <a:pt x="213851" y="179439"/>
                  <a:pt x="0" y="0"/>
                </a:cubicBezTo>
              </a:path>
            </a:pathLst>
          </a:custGeom>
          <a:noFill/>
          <a:ln w="63500" cap="flat" cmpd="sng" algn="ctr">
            <a:solidFill>
              <a:srgbClr val="FF0000"/>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Freeform 11"/>
          <p:cNvSpPr/>
          <p:nvPr/>
        </p:nvSpPr>
        <p:spPr bwMode="auto">
          <a:xfrm>
            <a:off x="791496" y="1111045"/>
            <a:ext cx="4478594" cy="4857136"/>
          </a:xfrm>
          <a:custGeom>
            <a:avLst/>
            <a:gdLst>
              <a:gd name="connsiteX0" fmla="*/ 4478594 w 4478594"/>
              <a:gd name="connsiteY0" fmla="*/ 4857136 h 4857136"/>
              <a:gd name="connsiteX1" fmla="*/ 4144298 w 4478594"/>
              <a:gd name="connsiteY1" fmla="*/ 4483510 h 4857136"/>
              <a:gd name="connsiteX2" fmla="*/ 3593691 w 4478594"/>
              <a:gd name="connsiteY2" fmla="*/ 3873910 h 4857136"/>
              <a:gd name="connsiteX3" fmla="*/ 3043085 w 4478594"/>
              <a:gd name="connsiteY3" fmla="*/ 3195484 h 4857136"/>
              <a:gd name="connsiteX4" fmla="*/ 2580969 w 4478594"/>
              <a:gd name="connsiteY4" fmla="*/ 2428568 h 4857136"/>
              <a:gd name="connsiteX5" fmla="*/ 2030362 w 4478594"/>
              <a:gd name="connsiteY5" fmla="*/ 1632155 h 4857136"/>
              <a:gd name="connsiteX6" fmla="*/ 1125794 w 4478594"/>
              <a:gd name="connsiteY6" fmla="*/ 825910 h 4857136"/>
              <a:gd name="connsiteX7" fmla="*/ 63910 w 4478594"/>
              <a:gd name="connsiteY7" fmla="*/ 0 h 48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8594" h="4857136">
                <a:moveTo>
                  <a:pt x="4478594" y="4857136"/>
                </a:moveTo>
                <a:lnTo>
                  <a:pt x="4144298" y="4483510"/>
                </a:lnTo>
                <a:cubicBezTo>
                  <a:pt x="3996814" y="4319639"/>
                  <a:pt x="3777226" y="4088581"/>
                  <a:pt x="3593691" y="3873910"/>
                </a:cubicBezTo>
                <a:cubicBezTo>
                  <a:pt x="3410156" y="3659239"/>
                  <a:pt x="3211872" y="3436374"/>
                  <a:pt x="3043085" y="3195484"/>
                </a:cubicBezTo>
                <a:cubicBezTo>
                  <a:pt x="2874298" y="2954594"/>
                  <a:pt x="2749756" y="2689123"/>
                  <a:pt x="2580969" y="2428568"/>
                </a:cubicBezTo>
                <a:cubicBezTo>
                  <a:pt x="2412182" y="2168013"/>
                  <a:pt x="2272891" y="1899265"/>
                  <a:pt x="2030362" y="1632155"/>
                </a:cubicBezTo>
                <a:cubicBezTo>
                  <a:pt x="1787833" y="1365045"/>
                  <a:pt x="1453536" y="1097936"/>
                  <a:pt x="1125794" y="825910"/>
                </a:cubicBezTo>
                <a:cubicBezTo>
                  <a:pt x="798052" y="553884"/>
                  <a:pt x="0" y="14748"/>
                  <a:pt x="63910" y="0"/>
                </a:cubicBezTo>
              </a:path>
            </a:pathLst>
          </a:cu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1295400" y="5410200"/>
            <a:ext cx="1981200" cy="457200"/>
          </a:xfrm>
          <a:prstGeom prst="rect">
            <a:avLst/>
          </a:prstGeom>
          <a:noFill/>
        </p:spPr>
        <p:txBody>
          <a:bodyPr wrap="square" rtlCol="0">
            <a:spAutoFit/>
          </a:bodyPr>
          <a:lstStyle/>
          <a:p>
            <a:r>
              <a:rPr lang="en-US" b="1" dirty="0">
                <a:solidFill>
                  <a:schemeClr val="bg1">
                    <a:lumMod val="50000"/>
                  </a:schemeClr>
                </a:solidFill>
              </a:rPr>
              <a:t>COLD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a:solidFill>
                  <a:schemeClr val="bg2"/>
                </a:solidFill>
              </a:rPr>
              <a:t>Summary of QG </a:t>
            </a:r>
            <a:r>
              <a:rPr lang="en-US" sz="3200" b="1" dirty="0" err="1">
                <a:solidFill>
                  <a:schemeClr val="bg2"/>
                </a:solidFill>
              </a:rPr>
              <a:t>Frontogenesis</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76200" y="1219200"/>
            <a:ext cx="8915400" cy="5262979"/>
          </a:xfrm>
          <a:prstGeom prst="rect">
            <a:avLst/>
          </a:prstGeom>
          <a:noFill/>
          <a:ln w="12700">
            <a:noFill/>
            <a:miter lim="800000"/>
            <a:headEnd/>
            <a:tailEnd/>
          </a:ln>
          <a:effectLst/>
        </p:spPr>
        <p:txBody>
          <a:bodyPr wrap="square">
            <a:spAutoFit/>
          </a:bodyPr>
          <a:lstStyle/>
          <a:p>
            <a:pPr marL="406400" indent="-406400"/>
            <a:r>
              <a:rPr lang="en-US" dirty="0" err="1">
                <a:solidFill>
                  <a:srgbClr val="000000"/>
                </a:solidFill>
                <a:latin typeface="Arial" pitchFamily="34" charset="0"/>
              </a:rPr>
              <a:t>Geostrophic</a:t>
            </a:r>
            <a:r>
              <a:rPr lang="en-US" dirty="0">
                <a:solidFill>
                  <a:srgbClr val="000000"/>
                </a:solidFill>
                <a:latin typeface="Arial" pitchFamily="34" charset="0"/>
              </a:rPr>
              <a:t> </a:t>
            </a:r>
            <a:r>
              <a:rPr lang="en-US" dirty="0" err="1">
                <a:solidFill>
                  <a:srgbClr val="000000"/>
                </a:solidFill>
                <a:latin typeface="Arial" pitchFamily="34" charset="0"/>
              </a:rPr>
              <a:t>frontogenesis</a:t>
            </a:r>
            <a:r>
              <a:rPr lang="en-US" dirty="0">
                <a:solidFill>
                  <a:srgbClr val="000000"/>
                </a:solidFill>
                <a:latin typeface="Arial" pitchFamily="34" charset="0"/>
              </a:rPr>
              <a:t> / </a:t>
            </a:r>
            <a:r>
              <a:rPr lang="en-US" dirty="0" err="1">
                <a:solidFill>
                  <a:srgbClr val="000000"/>
                </a:solidFill>
                <a:latin typeface="Arial" pitchFamily="34" charset="0"/>
              </a:rPr>
              <a:t>frontolysis</a:t>
            </a:r>
            <a:r>
              <a:rPr lang="en-US" dirty="0">
                <a:solidFill>
                  <a:srgbClr val="000000"/>
                </a:solidFill>
                <a:latin typeface="Arial" pitchFamily="34" charset="0"/>
              </a:rPr>
              <a:t> lead to disruption of thermal wind balance</a:t>
            </a:r>
          </a:p>
          <a:p>
            <a:pPr marL="406400" indent="-406400"/>
            <a:endParaRPr lang="en-US" dirty="0">
              <a:solidFill>
                <a:srgbClr val="000000"/>
              </a:solidFill>
              <a:latin typeface="Arial" pitchFamily="34" charset="0"/>
            </a:endParaRPr>
          </a:p>
          <a:p>
            <a:pPr marL="406400" indent="-406400"/>
            <a:r>
              <a:rPr lang="en-US" dirty="0" err="1">
                <a:solidFill>
                  <a:srgbClr val="000000"/>
                </a:solidFill>
                <a:latin typeface="Arial" pitchFamily="34" charset="0"/>
              </a:rPr>
              <a:t>Ageostrophic</a:t>
            </a:r>
            <a:r>
              <a:rPr lang="en-US" dirty="0">
                <a:solidFill>
                  <a:srgbClr val="000000"/>
                </a:solidFill>
                <a:latin typeface="Arial" pitchFamily="34" charset="0"/>
              </a:rPr>
              <a:t> frontal circulation acts to restore thermal wind balance -</a:t>
            </a:r>
            <a:r>
              <a:rPr lang="en-US" dirty="0">
                <a:solidFill>
                  <a:srgbClr val="000000"/>
                </a:solidFill>
                <a:latin typeface="Arial" pitchFamily="34" charset="0"/>
                <a:sym typeface="Wingdings"/>
              </a:rPr>
              <a:t> </a:t>
            </a:r>
            <a:r>
              <a:rPr lang="en-US" dirty="0">
                <a:solidFill>
                  <a:srgbClr val="000000"/>
                </a:solidFill>
                <a:latin typeface="Arial" pitchFamily="34" charset="0"/>
              </a:rPr>
              <a:t>can result in clouds, precipitation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Fronto</a:t>
            </a:r>
            <a:r>
              <a:rPr lang="en-US" i="1" dirty="0">
                <a:solidFill>
                  <a:srgbClr val="000000"/>
                </a:solidFill>
                <a:latin typeface="Arial" pitchFamily="34" charset="0"/>
              </a:rPr>
              <a:t>genesis</a:t>
            </a:r>
            <a:r>
              <a:rPr lang="en-US" dirty="0">
                <a:solidFill>
                  <a:srgbClr val="000000"/>
                </a:solidFill>
                <a:latin typeface="Arial" pitchFamily="34" charset="0"/>
              </a:rPr>
              <a:t> leads </a:t>
            </a:r>
            <a:r>
              <a:rPr lang="en-US" dirty="0">
                <a:solidFill>
                  <a:schemeClr val="bg2"/>
                </a:solidFill>
                <a:latin typeface="Arial" pitchFamily="34" charset="0"/>
              </a:rPr>
              <a:t>to </a:t>
            </a:r>
            <a:r>
              <a:rPr lang="en-US" i="1" dirty="0">
                <a:solidFill>
                  <a:schemeClr val="bg2"/>
                </a:solidFill>
                <a:latin typeface="Arial" pitchFamily="34" charset="0"/>
              </a:rPr>
              <a:t>ascent on warm side of front</a:t>
            </a:r>
          </a:p>
          <a:p>
            <a:pPr marL="406400" indent="-406400"/>
            <a:endParaRPr lang="en-US" dirty="0">
              <a:solidFill>
                <a:srgbClr val="FF0000"/>
              </a:solidFill>
              <a:latin typeface="Arial" pitchFamily="34" charset="0"/>
            </a:endParaRPr>
          </a:p>
          <a:p>
            <a:pPr marL="406400" indent="-406400"/>
            <a:endParaRPr lang="en-US" dirty="0">
              <a:solidFill>
                <a:srgbClr val="FF0000"/>
              </a:solidFill>
              <a:latin typeface="Arial" pitchFamily="34" charset="0"/>
            </a:endParaRPr>
          </a:p>
          <a:p>
            <a:pPr marL="406400" indent="-406400"/>
            <a:r>
              <a:rPr lang="en-US" dirty="0">
                <a:solidFill>
                  <a:srgbClr val="FF0000"/>
                </a:solidFill>
                <a:latin typeface="Arial" pitchFamily="34" charset="0"/>
              </a:rPr>
              <a:t>"Semi-geostrophic" extension to QG theory: Allow cross-frontal secondary ciyculation to advect isotherms.</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ChangeArrowheads="1"/>
          </p:cNvSpPr>
          <p:nvPr/>
        </p:nvSpPr>
        <p:spPr bwMode="auto">
          <a:xfrm>
            <a:off x="0" y="1219200"/>
            <a:ext cx="9144000" cy="3657600"/>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75491" name="Text Box 3"/>
          <p:cNvSpPr txBox="1">
            <a:spLocks noChangeArrowheads="1"/>
          </p:cNvSpPr>
          <p:nvPr/>
        </p:nvSpPr>
        <p:spPr bwMode="auto">
          <a:xfrm>
            <a:off x="3124200" y="1905000"/>
            <a:ext cx="1447800" cy="1569660"/>
          </a:xfrm>
          <a:prstGeom prst="rect">
            <a:avLst/>
          </a:prstGeom>
          <a:noFill/>
          <a:ln w="12700">
            <a:noFill/>
            <a:miter lim="800000"/>
            <a:headEnd/>
            <a:tailEnd/>
          </a:ln>
          <a:effectLst/>
        </p:spPr>
        <p:txBody>
          <a:bodyPr wrap="square">
            <a:spAutoFit/>
          </a:bodyPr>
          <a:lstStyle/>
          <a:p>
            <a:pPr>
              <a:spcBef>
                <a:spcPct val="50000"/>
              </a:spcBef>
            </a:pPr>
            <a:r>
              <a:rPr lang="en-US" sz="1600" dirty="0">
                <a:solidFill>
                  <a:srgbClr val="FF0000"/>
                </a:solidFill>
              </a:rPr>
              <a:t>Ageostrophic </a:t>
            </a:r>
            <a:r>
              <a:rPr lang="en-US" sz="1600" b="1" dirty="0">
                <a:solidFill>
                  <a:srgbClr val="FF0000"/>
                </a:solidFill>
              </a:rPr>
              <a:t>secondary</a:t>
            </a:r>
            <a:r>
              <a:rPr lang="en-US" sz="1600" dirty="0">
                <a:solidFill>
                  <a:srgbClr val="FF0000"/>
                </a:solidFill>
              </a:rPr>
              <a:t> circulation</a:t>
            </a:r>
            <a:r>
              <a:rPr lang="en-US" sz="1600" b="1" dirty="0">
                <a:solidFill>
                  <a:srgbClr val="FF0000"/>
                </a:solidFill>
              </a:rPr>
              <a:t> – doesn’t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r>
              <a:rPr lang="en-US" sz="1600" dirty="0">
                <a:solidFill>
                  <a:srgbClr val="FF0000"/>
                </a:solidFill>
              </a:rPr>
              <a:t> in QG approx.</a:t>
            </a:r>
          </a:p>
        </p:txBody>
      </p:sp>
      <p:sp>
        <p:nvSpPr>
          <p:cNvPr id="575492" name="Line 4"/>
          <p:cNvSpPr>
            <a:spLocks noChangeShapeType="1"/>
          </p:cNvSpPr>
          <p:nvPr/>
        </p:nvSpPr>
        <p:spPr bwMode="auto">
          <a:xfrm>
            <a:off x="381000" y="35702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575493" name="Line 5"/>
          <p:cNvSpPr>
            <a:spLocks noChangeShapeType="1"/>
          </p:cNvSpPr>
          <p:nvPr/>
        </p:nvSpPr>
        <p:spPr bwMode="auto">
          <a:xfrm>
            <a:off x="1905000" y="35702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575494" name="Text Box 6"/>
          <p:cNvSpPr txBox="1">
            <a:spLocks noChangeArrowheads="1"/>
          </p:cNvSpPr>
          <p:nvPr/>
        </p:nvSpPr>
        <p:spPr bwMode="auto">
          <a:xfrm>
            <a:off x="685800" y="37338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575495" name="Line 7"/>
          <p:cNvSpPr>
            <a:spLocks noChangeShapeType="1"/>
          </p:cNvSpPr>
          <p:nvPr/>
        </p:nvSpPr>
        <p:spPr bwMode="auto">
          <a:xfrm flipV="1">
            <a:off x="762000" y="16002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575496" name="Line 8"/>
          <p:cNvSpPr>
            <a:spLocks noChangeShapeType="1"/>
          </p:cNvSpPr>
          <p:nvPr/>
        </p:nvSpPr>
        <p:spPr bwMode="auto">
          <a:xfrm>
            <a:off x="762000" y="37338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575497" name="Text Box 9"/>
          <p:cNvSpPr txBox="1">
            <a:spLocks noChangeArrowheads="1"/>
          </p:cNvSpPr>
          <p:nvPr/>
        </p:nvSpPr>
        <p:spPr bwMode="auto">
          <a:xfrm>
            <a:off x="533400" y="1295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75498" name="Text Box 10"/>
          <p:cNvSpPr txBox="1">
            <a:spLocks noChangeArrowheads="1"/>
          </p:cNvSpPr>
          <p:nvPr/>
        </p:nvSpPr>
        <p:spPr bwMode="auto">
          <a:xfrm>
            <a:off x="3352800" y="35814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75499" name="Line 11"/>
          <p:cNvSpPr>
            <a:spLocks noChangeShapeType="1"/>
          </p:cNvSpPr>
          <p:nvPr/>
        </p:nvSpPr>
        <p:spPr bwMode="auto">
          <a:xfrm flipV="1">
            <a:off x="10668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0" name="Line 12"/>
          <p:cNvSpPr>
            <a:spLocks noChangeShapeType="1"/>
          </p:cNvSpPr>
          <p:nvPr/>
        </p:nvSpPr>
        <p:spPr bwMode="auto">
          <a:xfrm flipV="1">
            <a:off x="16002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1" name="Line 13"/>
          <p:cNvSpPr>
            <a:spLocks noChangeShapeType="1"/>
          </p:cNvSpPr>
          <p:nvPr/>
        </p:nvSpPr>
        <p:spPr bwMode="auto">
          <a:xfrm flipV="1">
            <a:off x="2057400" y="1524000"/>
            <a:ext cx="1295400" cy="2133600"/>
          </a:xfrm>
          <a:prstGeom prst="line">
            <a:avLst/>
          </a:prstGeom>
          <a:noFill/>
          <a:ln w="12700">
            <a:solidFill>
              <a:schemeClr val="bg2"/>
            </a:solidFill>
            <a:prstDash val="lgDash"/>
            <a:round/>
            <a:headEnd/>
            <a:tailEnd/>
          </a:ln>
          <a:effectLst/>
        </p:spPr>
        <p:txBody>
          <a:bodyPr/>
          <a:lstStyle/>
          <a:p>
            <a:endParaRPr lang="en-US"/>
          </a:p>
        </p:txBody>
      </p:sp>
      <p:sp>
        <p:nvSpPr>
          <p:cNvPr id="575502" name="Text Box 14"/>
          <p:cNvSpPr txBox="1">
            <a:spLocks noChangeArrowheads="1"/>
          </p:cNvSpPr>
          <p:nvPr/>
        </p:nvSpPr>
        <p:spPr bwMode="auto">
          <a:xfrm>
            <a:off x="2133600" y="12954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75503" name="Text Box 15"/>
          <p:cNvSpPr txBox="1">
            <a:spLocks noChangeArrowheads="1"/>
          </p:cNvSpPr>
          <p:nvPr/>
        </p:nvSpPr>
        <p:spPr bwMode="auto">
          <a:xfrm>
            <a:off x="2667000" y="12954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75504" name="Text Box 16"/>
          <p:cNvSpPr txBox="1">
            <a:spLocks noChangeArrowheads="1"/>
          </p:cNvSpPr>
          <p:nvPr/>
        </p:nvSpPr>
        <p:spPr bwMode="auto">
          <a:xfrm>
            <a:off x="3200400" y="129540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75505" name="Line 17"/>
          <p:cNvSpPr>
            <a:spLocks noChangeShapeType="1"/>
          </p:cNvSpPr>
          <p:nvPr/>
        </p:nvSpPr>
        <p:spPr bwMode="auto">
          <a:xfrm flipV="1">
            <a:off x="1295400" y="21336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06" name="Line 18"/>
          <p:cNvSpPr>
            <a:spLocks noChangeShapeType="1"/>
          </p:cNvSpPr>
          <p:nvPr/>
        </p:nvSpPr>
        <p:spPr bwMode="auto">
          <a:xfrm flipV="1">
            <a:off x="2819400" y="21336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7" name="Line 19"/>
          <p:cNvSpPr>
            <a:spLocks noChangeShapeType="1"/>
          </p:cNvSpPr>
          <p:nvPr/>
        </p:nvSpPr>
        <p:spPr bwMode="auto">
          <a:xfrm rot="16200000" flipV="1">
            <a:off x="2019300" y="14097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5508" name="Line 20"/>
          <p:cNvSpPr>
            <a:spLocks noChangeShapeType="1"/>
          </p:cNvSpPr>
          <p:nvPr/>
        </p:nvSpPr>
        <p:spPr bwMode="auto">
          <a:xfrm rot="16200000" flipV="1">
            <a:off x="2019300" y="27813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75527" name="Text Box 39"/>
          <p:cNvSpPr txBox="1">
            <a:spLocks noChangeArrowheads="1"/>
          </p:cNvSpPr>
          <p:nvPr/>
        </p:nvSpPr>
        <p:spPr bwMode="auto">
          <a:xfrm>
            <a:off x="1066800" y="40386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Initial time</a:t>
            </a:r>
          </a:p>
        </p:txBody>
      </p:sp>
      <p:sp>
        <p:nvSpPr>
          <p:cNvPr id="575529" name="Rectangle 41"/>
          <p:cNvSpPr>
            <a:spLocks noGrp="1" noChangeArrowheads="1"/>
          </p:cNvSpPr>
          <p:nvPr>
            <p:ph type="title"/>
          </p:nvPr>
        </p:nvSpPr>
        <p:spPr>
          <a:xfrm>
            <a:off x="685800" y="152400"/>
            <a:ext cx="7772400" cy="685800"/>
          </a:xfrm>
          <a:solidFill>
            <a:schemeClr val="tx1"/>
          </a:solidFill>
          <a:ln/>
        </p:spPr>
        <p:txBody>
          <a:bodyPr/>
          <a:lstStyle/>
          <a:p>
            <a:r>
              <a:rPr lang="en-US" sz="3600" b="1" dirty="0">
                <a:solidFill>
                  <a:schemeClr val="bg2"/>
                </a:solidFill>
              </a:rPr>
              <a:t>a QG theory weakness:</a:t>
            </a:r>
          </a:p>
        </p:txBody>
      </p:sp>
      <p:sp>
        <p:nvSpPr>
          <p:cNvPr id="575530" name="Text Box 42"/>
          <p:cNvSpPr txBox="1">
            <a:spLocks noChangeArrowheads="1"/>
          </p:cNvSpPr>
          <p:nvPr/>
        </p:nvSpPr>
        <p:spPr bwMode="auto">
          <a:xfrm>
            <a:off x="457200" y="4419600"/>
            <a:ext cx="8305800" cy="1938992"/>
          </a:xfrm>
          <a:prstGeom prst="rect">
            <a:avLst/>
          </a:prstGeom>
          <a:noFill/>
          <a:ln w="12700">
            <a:noFill/>
            <a:miter lim="800000"/>
            <a:headEnd/>
            <a:tailEnd/>
          </a:ln>
          <a:effectLst/>
        </p:spPr>
        <p:txBody>
          <a:bodyPr>
            <a:spAutoFit/>
          </a:bodyPr>
          <a:lstStyle/>
          <a:p>
            <a:pPr algn="l">
              <a:spcBef>
                <a:spcPct val="50000"/>
              </a:spcBef>
            </a:pPr>
            <a:r>
              <a:rPr lang="en-US" dirty="0">
                <a:solidFill>
                  <a:schemeClr val="bg2"/>
                </a:solidFill>
                <a:latin typeface="Arial" pitchFamily="34" charset="0"/>
              </a:rPr>
              <a:t>If QG equations used, it takes too much time for front to reach observed strength</a:t>
            </a:r>
          </a:p>
          <a:p>
            <a:pPr algn="l">
              <a:spcBef>
                <a:spcPct val="50000"/>
              </a:spcBef>
            </a:pPr>
            <a:r>
              <a:rPr lang="en-US" dirty="0">
                <a:solidFill>
                  <a:schemeClr val="bg2"/>
                </a:solidFill>
                <a:latin typeface="Arial" pitchFamily="34" charset="0"/>
              </a:rPr>
              <a:t>Allowing secondary-circulation </a:t>
            </a:r>
            <a:r>
              <a:rPr lang="en-US" dirty="0" err="1">
                <a:solidFill>
                  <a:schemeClr val="bg2"/>
                </a:solidFill>
                <a:latin typeface="Arial" pitchFamily="34" charset="0"/>
              </a:rPr>
              <a:t>v</a:t>
            </a:r>
            <a:r>
              <a:rPr lang="en-US" baseline="-25000" dirty="0" err="1">
                <a:solidFill>
                  <a:schemeClr val="bg2"/>
                </a:solidFill>
                <a:latin typeface="Arial" pitchFamily="34" charset="0"/>
              </a:rPr>
              <a:t>a</a:t>
            </a:r>
            <a:r>
              <a:rPr lang="en-US" dirty="0">
                <a:solidFill>
                  <a:schemeClr val="bg2"/>
                </a:solidFill>
                <a:latin typeface="Arial" pitchFamily="34" charset="0"/>
              </a:rPr>
              <a:t> to </a:t>
            </a:r>
            <a:r>
              <a:rPr lang="en-US" dirty="0" err="1">
                <a:solidFill>
                  <a:schemeClr val="bg2"/>
                </a:solidFill>
                <a:latin typeface="Arial" pitchFamily="34" charset="0"/>
              </a:rPr>
              <a:t>advect</a:t>
            </a:r>
            <a:r>
              <a:rPr lang="en-US" dirty="0">
                <a:solidFill>
                  <a:schemeClr val="bg2"/>
                </a:solidFill>
                <a:latin typeface="Arial" pitchFamily="34" charset="0"/>
              </a:rPr>
              <a:t> </a:t>
            </a:r>
            <a:r>
              <a:rPr lang="en-US" dirty="0" err="1">
                <a:solidFill>
                  <a:schemeClr val="bg2"/>
                </a:solidFill>
                <a:latin typeface="Arial" pitchFamily="34" charset="0"/>
              </a:rPr>
              <a:t>isentropes</a:t>
            </a:r>
            <a:r>
              <a:rPr lang="en-US" dirty="0">
                <a:solidFill>
                  <a:schemeClr val="bg2"/>
                </a:solidFill>
                <a:latin typeface="Arial" pitchFamily="34" charset="0"/>
              </a:rPr>
              <a:t> helps</a:t>
            </a:r>
          </a:p>
          <a:p>
            <a:pPr algn="l">
              <a:spcBef>
                <a:spcPct val="50000"/>
              </a:spcBef>
            </a:pPr>
            <a:r>
              <a:rPr lang="en-US" b="1" dirty="0">
                <a:solidFill>
                  <a:srgbClr val="FF0000"/>
                </a:solidFill>
                <a:latin typeface="Arial" pitchFamily="34" charset="0"/>
              </a:rPr>
              <a:t>“Tertiary” </a:t>
            </a:r>
            <a:r>
              <a:rPr lang="en-US" b="1" dirty="0" err="1">
                <a:solidFill>
                  <a:srgbClr val="FF0000"/>
                </a:solidFill>
                <a:latin typeface="Arial" pitchFamily="34" charset="0"/>
              </a:rPr>
              <a:t>v</a:t>
            </a:r>
            <a:r>
              <a:rPr lang="en-US" b="1" baseline="-25000" dirty="0" err="1">
                <a:solidFill>
                  <a:srgbClr val="FF0000"/>
                </a:solidFill>
                <a:latin typeface="Arial" pitchFamily="34" charset="0"/>
              </a:rPr>
              <a:t>a</a:t>
            </a:r>
            <a:r>
              <a:rPr lang="en-US" b="1" dirty="0">
                <a:solidFill>
                  <a:srgbClr val="FF0000"/>
                </a:solidFill>
                <a:latin typeface="Arial" pitchFamily="34" charset="0"/>
              </a:rPr>
              <a:t> too: </a:t>
            </a:r>
            <a:r>
              <a:rPr lang="en-US" dirty="0">
                <a:solidFill>
                  <a:srgbClr val="FF0000"/>
                </a:solidFill>
                <a:latin typeface="Arial" pitchFamily="34" charset="0"/>
              </a:rPr>
              <a:t>e.g. </a:t>
            </a:r>
            <a:r>
              <a:rPr lang="en-US" i="1" dirty="0">
                <a:solidFill>
                  <a:srgbClr val="FF0000"/>
                </a:solidFill>
                <a:latin typeface="Arial" pitchFamily="34" charset="0"/>
              </a:rPr>
              <a:t>frictional convergence</a:t>
            </a:r>
            <a:r>
              <a:rPr lang="en-US" dirty="0">
                <a:solidFill>
                  <a:srgbClr val="FF0000"/>
                </a:solidFill>
                <a:latin typeface="Arial" pitchFamily="34" charset="0"/>
              </a:rPr>
              <a:t> has no “job”</a:t>
            </a:r>
          </a:p>
        </p:txBody>
      </p:sp>
      <p:sp>
        <p:nvSpPr>
          <p:cNvPr id="44" name="Line 21">
            <a:extLst>
              <a:ext uri="{FF2B5EF4-FFF2-40B4-BE49-F238E27FC236}">
                <a16:creationId xmlns:a16="http://schemas.microsoft.com/office/drawing/2014/main" id="{3EED886E-A34E-6E49-87E3-3203491B4563}"/>
              </a:ext>
            </a:extLst>
          </p:cNvPr>
          <p:cNvSpPr>
            <a:spLocks noChangeShapeType="1"/>
          </p:cNvSpPr>
          <p:nvPr/>
        </p:nvSpPr>
        <p:spPr bwMode="auto">
          <a:xfrm>
            <a:off x="4495800" y="3265488"/>
            <a:ext cx="533400" cy="0"/>
          </a:xfrm>
          <a:prstGeom prst="line">
            <a:avLst/>
          </a:prstGeom>
          <a:noFill/>
          <a:ln w="38100">
            <a:solidFill>
              <a:srgbClr val="06942B"/>
            </a:solidFill>
            <a:round/>
            <a:headEnd/>
            <a:tailEnd type="triangle" w="med" len="med"/>
          </a:ln>
          <a:effectLst/>
        </p:spPr>
        <p:txBody>
          <a:bodyPr/>
          <a:lstStyle/>
          <a:p>
            <a:endParaRPr lang="en-US"/>
          </a:p>
        </p:txBody>
      </p:sp>
      <p:sp>
        <p:nvSpPr>
          <p:cNvPr id="45" name="Line 22">
            <a:extLst>
              <a:ext uri="{FF2B5EF4-FFF2-40B4-BE49-F238E27FC236}">
                <a16:creationId xmlns:a16="http://schemas.microsoft.com/office/drawing/2014/main" id="{3502824D-2722-0744-9FC5-6502D4B375FA}"/>
              </a:ext>
            </a:extLst>
          </p:cNvPr>
          <p:cNvSpPr>
            <a:spLocks noChangeShapeType="1"/>
          </p:cNvSpPr>
          <p:nvPr/>
        </p:nvSpPr>
        <p:spPr bwMode="auto">
          <a:xfrm>
            <a:off x="6019800" y="3265488"/>
            <a:ext cx="533400" cy="0"/>
          </a:xfrm>
          <a:prstGeom prst="line">
            <a:avLst/>
          </a:prstGeom>
          <a:noFill/>
          <a:ln w="38100">
            <a:solidFill>
              <a:srgbClr val="06942B"/>
            </a:solidFill>
            <a:round/>
            <a:headEnd type="triangle" w="med" len="med"/>
            <a:tailEnd/>
          </a:ln>
          <a:effectLst/>
        </p:spPr>
        <p:txBody>
          <a:bodyPr/>
          <a:lstStyle/>
          <a:p>
            <a:endParaRPr lang="en-US"/>
          </a:p>
        </p:txBody>
      </p:sp>
      <p:sp>
        <p:nvSpPr>
          <p:cNvPr id="46" name="Text Box 23">
            <a:extLst>
              <a:ext uri="{FF2B5EF4-FFF2-40B4-BE49-F238E27FC236}">
                <a16:creationId xmlns:a16="http://schemas.microsoft.com/office/drawing/2014/main" id="{AF72655A-0DDA-7E4C-BD61-D7D9229E9562}"/>
              </a:ext>
            </a:extLst>
          </p:cNvPr>
          <p:cNvSpPr txBox="1">
            <a:spLocks noChangeArrowheads="1"/>
          </p:cNvSpPr>
          <p:nvPr/>
        </p:nvSpPr>
        <p:spPr bwMode="auto">
          <a:xfrm>
            <a:off x="4800600" y="3429000"/>
            <a:ext cx="1600200" cy="304800"/>
          </a:xfrm>
          <a:prstGeom prst="rect">
            <a:avLst/>
          </a:prstGeom>
          <a:noFill/>
          <a:ln w="12700">
            <a:noFill/>
            <a:miter lim="800000"/>
            <a:headEnd/>
            <a:tailEnd/>
          </a:ln>
          <a:effectLst/>
        </p:spPr>
        <p:txBody>
          <a:bodyPr>
            <a:spAutoFit/>
          </a:bodyPr>
          <a:lstStyle/>
          <a:p>
            <a:pPr algn="l">
              <a:spcBef>
                <a:spcPct val="50000"/>
              </a:spcBef>
            </a:pPr>
            <a:r>
              <a:rPr lang="en-US" sz="1400" b="1">
                <a:solidFill>
                  <a:srgbClr val="06942B"/>
                </a:solidFill>
              </a:rPr>
              <a:t>Primary</a:t>
            </a:r>
            <a:r>
              <a:rPr lang="en-US" sz="1400">
                <a:solidFill>
                  <a:srgbClr val="06942B"/>
                </a:solidFill>
              </a:rPr>
              <a:t> flow (FG)</a:t>
            </a:r>
          </a:p>
        </p:txBody>
      </p:sp>
      <p:sp>
        <p:nvSpPr>
          <p:cNvPr id="47" name="Line 24">
            <a:extLst>
              <a:ext uri="{FF2B5EF4-FFF2-40B4-BE49-F238E27FC236}">
                <a16:creationId xmlns:a16="http://schemas.microsoft.com/office/drawing/2014/main" id="{20E657F7-98BF-5448-83DB-4570CCA63E97}"/>
              </a:ext>
            </a:extLst>
          </p:cNvPr>
          <p:cNvSpPr>
            <a:spLocks noChangeShapeType="1"/>
          </p:cNvSpPr>
          <p:nvPr/>
        </p:nvSpPr>
        <p:spPr bwMode="auto">
          <a:xfrm flipV="1">
            <a:off x="4876800" y="1295400"/>
            <a:ext cx="0" cy="2133600"/>
          </a:xfrm>
          <a:prstGeom prst="line">
            <a:avLst/>
          </a:prstGeom>
          <a:noFill/>
          <a:ln w="12700">
            <a:solidFill>
              <a:schemeClr val="bg2"/>
            </a:solidFill>
            <a:round/>
            <a:headEnd/>
            <a:tailEnd type="triangle" w="med" len="med"/>
          </a:ln>
          <a:effectLst/>
        </p:spPr>
        <p:txBody>
          <a:bodyPr/>
          <a:lstStyle/>
          <a:p>
            <a:endParaRPr lang="en-US"/>
          </a:p>
        </p:txBody>
      </p:sp>
      <p:sp>
        <p:nvSpPr>
          <p:cNvPr id="48" name="Line 25">
            <a:extLst>
              <a:ext uri="{FF2B5EF4-FFF2-40B4-BE49-F238E27FC236}">
                <a16:creationId xmlns:a16="http://schemas.microsoft.com/office/drawing/2014/main" id="{280A4337-8BD8-A348-8358-EC0B89E52AAF}"/>
              </a:ext>
            </a:extLst>
          </p:cNvPr>
          <p:cNvSpPr>
            <a:spLocks noChangeShapeType="1"/>
          </p:cNvSpPr>
          <p:nvPr/>
        </p:nvSpPr>
        <p:spPr bwMode="auto">
          <a:xfrm>
            <a:off x="4876800" y="3429000"/>
            <a:ext cx="2590800" cy="0"/>
          </a:xfrm>
          <a:prstGeom prst="line">
            <a:avLst/>
          </a:prstGeom>
          <a:noFill/>
          <a:ln w="12700">
            <a:solidFill>
              <a:schemeClr val="bg2"/>
            </a:solidFill>
            <a:round/>
            <a:headEnd/>
            <a:tailEnd type="triangle" w="med" len="med"/>
          </a:ln>
          <a:effectLst/>
        </p:spPr>
        <p:txBody>
          <a:bodyPr/>
          <a:lstStyle/>
          <a:p>
            <a:endParaRPr lang="en-US"/>
          </a:p>
        </p:txBody>
      </p:sp>
      <p:sp>
        <p:nvSpPr>
          <p:cNvPr id="49" name="Text Box 26">
            <a:extLst>
              <a:ext uri="{FF2B5EF4-FFF2-40B4-BE49-F238E27FC236}">
                <a16:creationId xmlns:a16="http://schemas.microsoft.com/office/drawing/2014/main" id="{5A8598F1-A16B-D248-90EF-387CA0DBBCD7}"/>
              </a:ext>
            </a:extLst>
          </p:cNvPr>
          <p:cNvSpPr txBox="1">
            <a:spLocks noChangeArrowheads="1"/>
          </p:cNvSpPr>
          <p:nvPr/>
        </p:nvSpPr>
        <p:spPr bwMode="auto">
          <a:xfrm>
            <a:off x="4648200" y="990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z</a:t>
            </a:r>
          </a:p>
        </p:txBody>
      </p:sp>
      <p:sp>
        <p:nvSpPr>
          <p:cNvPr id="50" name="Text Box 27">
            <a:extLst>
              <a:ext uri="{FF2B5EF4-FFF2-40B4-BE49-F238E27FC236}">
                <a16:creationId xmlns:a16="http://schemas.microsoft.com/office/drawing/2014/main" id="{E716381A-4CBA-2442-BC6E-06D956847513}"/>
              </a:ext>
            </a:extLst>
          </p:cNvPr>
          <p:cNvSpPr txBox="1">
            <a:spLocks noChangeArrowheads="1"/>
          </p:cNvSpPr>
          <p:nvPr/>
        </p:nvSpPr>
        <p:spPr bwMode="auto">
          <a:xfrm>
            <a:off x="7467600" y="3276600"/>
            <a:ext cx="381000" cy="336550"/>
          </a:xfrm>
          <a:prstGeom prst="rect">
            <a:avLst/>
          </a:prstGeom>
          <a:noFill/>
          <a:ln w="12700">
            <a:noFill/>
            <a:miter lim="800000"/>
            <a:headEnd/>
            <a:tailEnd/>
          </a:ln>
          <a:effectLst/>
        </p:spPr>
        <p:txBody>
          <a:bodyPr>
            <a:spAutoFit/>
          </a:bodyPr>
          <a:lstStyle/>
          <a:p>
            <a:pPr algn="l">
              <a:spcBef>
                <a:spcPct val="50000"/>
              </a:spcBef>
            </a:pPr>
            <a:r>
              <a:rPr lang="en-US" sz="1600" b="1">
                <a:solidFill>
                  <a:schemeClr val="bg2"/>
                </a:solidFill>
              </a:rPr>
              <a:t>y</a:t>
            </a:r>
          </a:p>
        </p:txBody>
      </p:sp>
      <p:sp>
        <p:nvSpPr>
          <p:cNvPr id="51" name="Text Box 28">
            <a:extLst>
              <a:ext uri="{FF2B5EF4-FFF2-40B4-BE49-F238E27FC236}">
                <a16:creationId xmlns:a16="http://schemas.microsoft.com/office/drawing/2014/main" id="{1F9CE899-8016-AB46-AD2C-7D50298B2642}"/>
              </a:ext>
            </a:extLst>
          </p:cNvPr>
          <p:cNvSpPr txBox="1">
            <a:spLocks noChangeArrowheads="1"/>
          </p:cNvSpPr>
          <p:nvPr/>
        </p:nvSpPr>
        <p:spPr bwMode="auto">
          <a:xfrm>
            <a:off x="7391400" y="1371600"/>
            <a:ext cx="3810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p>
        </p:txBody>
      </p:sp>
      <p:sp>
        <p:nvSpPr>
          <p:cNvPr id="52" name="Text Box 29">
            <a:extLst>
              <a:ext uri="{FF2B5EF4-FFF2-40B4-BE49-F238E27FC236}">
                <a16:creationId xmlns:a16="http://schemas.microsoft.com/office/drawing/2014/main" id="{AF1E4535-671E-1F4D-94C8-BA140B0C35C8}"/>
              </a:ext>
            </a:extLst>
          </p:cNvPr>
          <p:cNvSpPr txBox="1">
            <a:spLocks noChangeArrowheads="1"/>
          </p:cNvSpPr>
          <p:nvPr/>
        </p:nvSpPr>
        <p:spPr bwMode="auto">
          <a:xfrm>
            <a:off x="7543800" y="1752600"/>
            <a:ext cx="6858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a:t>
            </a:r>
            <a:r>
              <a:rPr lang="el-GR" sz="1600" b="1">
                <a:solidFill>
                  <a:schemeClr val="bg2"/>
                </a:solidFill>
                <a:cs typeface="Times New Roman" pitchFamily="18" charset="0"/>
              </a:rPr>
              <a:t>Δθ</a:t>
            </a:r>
          </a:p>
        </p:txBody>
      </p:sp>
      <p:sp>
        <p:nvSpPr>
          <p:cNvPr id="53" name="Text Box 30">
            <a:extLst>
              <a:ext uri="{FF2B5EF4-FFF2-40B4-BE49-F238E27FC236}">
                <a16:creationId xmlns:a16="http://schemas.microsoft.com/office/drawing/2014/main" id="{4C8B9539-1196-9D4F-AC6D-429609379A7F}"/>
              </a:ext>
            </a:extLst>
          </p:cNvPr>
          <p:cNvSpPr txBox="1">
            <a:spLocks noChangeArrowheads="1"/>
          </p:cNvSpPr>
          <p:nvPr/>
        </p:nvSpPr>
        <p:spPr bwMode="auto">
          <a:xfrm>
            <a:off x="7239000" y="2254250"/>
            <a:ext cx="838200" cy="336550"/>
          </a:xfrm>
          <a:prstGeom prst="rect">
            <a:avLst/>
          </a:prstGeom>
          <a:noFill/>
          <a:ln w="12700">
            <a:noFill/>
            <a:miter lim="800000"/>
            <a:headEnd/>
            <a:tailEnd/>
          </a:ln>
          <a:effectLst/>
        </p:spPr>
        <p:txBody>
          <a:bodyPr>
            <a:spAutoFit/>
          </a:bodyPr>
          <a:lstStyle/>
          <a:p>
            <a:pPr algn="l">
              <a:spcBef>
                <a:spcPct val="50000"/>
              </a:spcBef>
            </a:pPr>
            <a:r>
              <a:rPr lang="el-GR" sz="1600" b="1">
                <a:solidFill>
                  <a:schemeClr val="bg2"/>
                </a:solidFill>
                <a:cs typeface="Times New Roman" pitchFamily="18" charset="0"/>
              </a:rPr>
              <a:t>θ</a:t>
            </a:r>
            <a:r>
              <a:rPr lang="en-US" sz="1600" b="1">
                <a:solidFill>
                  <a:schemeClr val="bg2"/>
                </a:solidFill>
                <a:cs typeface="Times New Roman" pitchFamily="18" charset="0"/>
              </a:rPr>
              <a:t>-2</a:t>
            </a:r>
            <a:r>
              <a:rPr lang="el-GR" sz="1600" b="1">
                <a:solidFill>
                  <a:schemeClr val="bg2"/>
                </a:solidFill>
                <a:cs typeface="Times New Roman" pitchFamily="18" charset="0"/>
              </a:rPr>
              <a:t>Δθ</a:t>
            </a:r>
          </a:p>
        </p:txBody>
      </p:sp>
      <p:sp>
        <p:nvSpPr>
          <p:cNvPr id="54" name="Line 31">
            <a:extLst>
              <a:ext uri="{FF2B5EF4-FFF2-40B4-BE49-F238E27FC236}">
                <a16:creationId xmlns:a16="http://schemas.microsoft.com/office/drawing/2014/main" id="{8C310A6C-1977-9944-81DE-0CC68E9EF000}"/>
              </a:ext>
            </a:extLst>
          </p:cNvPr>
          <p:cNvSpPr>
            <a:spLocks noChangeShapeType="1"/>
          </p:cNvSpPr>
          <p:nvPr/>
        </p:nvSpPr>
        <p:spPr bwMode="auto">
          <a:xfrm flipV="1">
            <a:off x="5410200" y="18288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5" name="Line 32">
            <a:extLst>
              <a:ext uri="{FF2B5EF4-FFF2-40B4-BE49-F238E27FC236}">
                <a16:creationId xmlns:a16="http://schemas.microsoft.com/office/drawing/2014/main" id="{4D23AC9B-2C68-764C-A3FD-5C084A03E712}"/>
              </a:ext>
            </a:extLst>
          </p:cNvPr>
          <p:cNvSpPr>
            <a:spLocks noChangeShapeType="1"/>
          </p:cNvSpPr>
          <p:nvPr/>
        </p:nvSpPr>
        <p:spPr bwMode="auto">
          <a:xfrm flipV="1">
            <a:off x="6934200" y="18288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6" name="Line 33">
            <a:extLst>
              <a:ext uri="{FF2B5EF4-FFF2-40B4-BE49-F238E27FC236}">
                <a16:creationId xmlns:a16="http://schemas.microsoft.com/office/drawing/2014/main" id="{8778982E-1888-524E-BCEA-AA999A0DA2A6}"/>
              </a:ext>
            </a:extLst>
          </p:cNvPr>
          <p:cNvSpPr>
            <a:spLocks noChangeShapeType="1"/>
          </p:cNvSpPr>
          <p:nvPr/>
        </p:nvSpPr>
        <p:spPr bwMode="auto">
          <a:xfrm rot="16200000" flipV="1">
            <a:off x="6134100" y="1104900"/>
            <a:ext cx="0" cy="1295400"/>
          </a:xfrm>
          <a:prstGeom prst="line">
            <a:avLst/>
          </a:prstGeom>
          <a:noFill/>
          <a:ln w="38100">
            <a:solidFill>
              <a:srgbClr val="FF0000"/>
            </a:solidFill>
            <a:round/>
            <a:headEnd type="triangle" w="med" len="med"/>
            <a:tailEnd/>
          </a:ln>
          <a:effectLst/>
        </p:spPr>
        <p:txBody>
          <a:bodyPr/>
          <a:lstStyle/>
          <a:p>
            <a:endParaRPr lang="en-US"/>
          </a:p>
        </p:txBody>
      </p:sp>
      <p:sp>
        <p:nvSpPr>
          <p:cNvPr id="57" name="Line 34">
            <a:extLst>
              <a:ext uri="{FF2B5EF4-FFF2-40B4-BE49-F238E27FC236}">
                <a16:creationId xmlns:a16="http://schemas.microsoft.com/office/drawing/2014/main" id="{F0F0BC1A-1203-204D-AA1C-2AF3360A8FA7}"/>
              </a:ext>
            </a:extLst>
          </p:cNvPr>
          <p:cNvSpPr>
            <a:spLocks noChangeShapeType="1"/>
          </p:cNvSpPr>
          <p:nvPr/>
        </p:nvSpPr>
        <p:spPr bwMode="auto">
          <a:xfrm rot="16200000" flipV="1">
            <a:off x="6134100" y="2476500"/>
            <a:ext cx="0" cy="1295400"/>
          </a:xfrm>
          <a:prstGeom prst="line">
            <a:avLst/>
          </a:prstGeom>
          <a:noFill/>
          <a:ln w="38100">
            <a:solidFill>
              <a:srgbClr val="FF0000"/>
            </a:solidFill>
            <a:round/>
            <a:headEnd/>
            <a:tailEnd type="triangle" w="med" len="med"/>
          </a:ln>
          <a:effectLst/>
        </p:spPr>
        <p:txBody>
          <a:bodyPr/>
          <a:lstStyle/>
          <a:p>
            <a:endParaRPr lang="en-US"/>
          </a:p>
        </p:txBody>
      </p:sp>
      <p:sp>
        <p:nvSpPr>
          <p:cNvPr id="58" name="Freeform 35">
            <a:extLst>
              <a:ext uri="{FF2B5EF4-FFF2-40B4-BE49-F238E27FC236}">
                <a16:creationId xmlns:a16="http://schemas.microsoft.com/office/drawing/2014/main" id="{FE72DE96-8361-2D4A-856F-56A080861BC1}"/>
              </a:ext>
            </a:extLst>
          </p:cNvPr>
          <p:cNvSpPr>
            <a:spLocks/>
          </p:cNvSpPr>
          <p:nvPr/>
        </p:nvSpPr>
        <p:spPr bwMode="auto">
          <a:xfrm>
            <a:off x="5370513" y="1527175"/>
            <a:ext cx="1973262" cy="1901825"/>
          </a:xfrm>
          <a:custGeom>
            <a:avLst/>
            <a:gdLst/>
            <a:ahLst/>
            <a:cxnLst>
              <a:cxn ang="0">
                <a:pos x="0" y="1198"/>
              </a:cxn>
              <a:cxn ang="0">
                <a:pos x="110" y="823"/>
              </a:cxn>
              <a:cxn ang="0">
                <a:pos x="302" y="476"/>
              </a:cxn>
              <a:cxn ang="0">
                <a:pos x="585" y="238"/>
              </a:cxn>
              <a:cxn ang="0">
                <a:pos x="923" y="83"/>
              </a:cxn>
              <a:cxn ang="0">
                <a:pos x="1243" y="0"/>
              </a:cxn>
            </a:cxnLst>
            <a:rect l="0" t="0" r="r" b="b"/>
            <a:pathLst>
              <a:path w="1243" h="1198">
                <a:moveTo>
                  <a:pt x="0" y="1198"/>
                </a:moveTo>
                <a:cubicBezTo>
                  <a:pt x="18" y="1137"/>
                  <a:pt x="60" y="943"/>
                  <a:pt x="110" y="823"/>
                </a:cubicBezTo>
                <a:cubicBezTo>
                  <a:pt x="160" y="703"/>
                  <a:pt x="223" y="573"/>
                  <a:pt x="302" y="476"/>
                </a:cubicBezTo>
                <a:cubicBezTo>
                  <a:pt x="381" y="379"/>
                  <a:pt x="481" y="304"/>
                  <a:pt x="585" y="238"/>
                </a:cubicBezTo>
                <a:cubicBezTo>
                  <a:pt x="689" y="172"/>
                  <a:pt x="813" y="123"/>
                  <a:pt x="923" y="83"/>
                </a:cubicBezTo>
                <a:cubicBezTo>
                  <a:pt x="1033" y="43"/>
                  <a:pt x="1176" y="17"/>
                  <a:pt x="1243"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59" name="Freeform 36">
            <a:extLst>
              <a:ext uri="{FF2B5EF4-FFF2-40B4-BE49-F238E27FC236}">
                <a16:creationId xmlns:a16="http://schemas.microsoft.com/office/drawing/2014/main" id="{7950CD1A-D244-D440-8375-9C8041D81D5F}"/>
              </a:ext>
            </a:extLst>
          </p:cNvPr>
          <p:cNvSpPr>
            <a:spLocks/>
          </p:cNvSpPr>
          <p:nvPr/>
        </p:nvSpPr>
        <p:spPr bwMode="auto">
          <a:xfrm>
            <a:off x="5419725" y="1944688"/>
            <a:ext cx="2098675" cy="1484312"/>
          </a:xfrm>
          <a:custGeom>
            <a:avLst/>
            <a:gdLst/>
            <a:ahLst/>
            <a:cxnLst>
              <a:cxn ang="0">
                <a:pos x="0" y="935"/>
              </a:cxn>
              <a:cxn ang="0">
                <a:pos x="66" y="755"/>
              </a:cxn>
              <a:cxn ang="0">
                <a:pos x="170" y="578"/>
              </a:cxn>
              <a:cxn ang="0">
                <a:pos x="307" y="386"/>
              </a:cxn>
              <a:cxn ang="0">
                <a:pos x="453" y="258"/>
              </a:cxn>
              <a:cxn ang="0">
                <a:pos x="746" y="103"/>
              </a:cxn>
              <a:cxn ang="0">
                <a:pos x="1039" y="37"/>
              </a:cxn>
              <a:cxn ang="0">
                <a:pos x="1322" y="0"/>
              </a:cxn>
            </a:cxnLst>
            <a:rect l="0" t="0" r="r" b="b"/>
            <a:pathLst>
              <a:path w="1322" h="935">
                <a:moveTo>
                  <a:pt x="0" y="935"/>
                </a:moveTo>
                <a:cubicBezTo>
                  <a:pt x="11" y="905"/>
                  <a:pt x="38" y="815"/>
                  <a:pt x="66" y="755"/>
                </a:cubicBezTo>
                <a:cubicBezTo>
                  <a:pt x="94" y="695"/>
                  <a:pt x="130" y="639"/>
                  <a:pt x="170" y="578"/>
                </a:cubicBezTo>
                <a:cubicBezTo>
                  <a:pt x="210" y="517"/>
                  <a:pt x="260" y="439"/>
                  <a:pt x="307" y="386"/>
                </a:cubicBezTo>
                <a:cubicBezTo>
                  <a:pt x="354" y="333"/>
                  <a:pt x="380" y="305"/>
                  <a:pt x="453" y="258"/>
                </a:cubicBezTo>
                <a:cubicBezTo>
                  <a:pt x="526" y="211"/>
                  <a:pt x="648" y="140"/>
                  <a:pt x="746" y="103"/>
                </a:cubicBezTo>
                <a:cubicBezTo>
                  <a:pt x="844" y="66"/>
                  <a:pt x="943" y="54"/>
                  <a:pt x="1039" y="37"/>
                </a:cubicBezTo>
                <a:cubicBezTo>
                  <a:pt x="1135" y="20"/>
                  <a:pt x="1263" y="8"/>
                  <a:pt x="1322" y="0"/>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0" name="Freeform 37">
            <a:extLst>
              <a:ext uri="{FF2B5EF4-FFF2-40B4-BE49-F238E27FC236}">
                <a16:creationId xmlns:a16="http://schemas.microsoft.com/office/drawing/2014/main" id="{7C31C9CE-359A-3749-8633-90650DA581ED}"/>
              </a:ext>
            </a:extLst>
          </p:cNvPr>
          <p:cNvSpPr>
            <a:spLocks/>
          </p:cNvSpPr>
          <p:nvPr/>
        </p:nvSpPr>
        <p:spPr bwMode="auto">
          <a:xfrm>
            <a:off x="5467350" y="2376488"/>
            <a:ext cx="1804988" cy="1042987"/>
          </a:xfrm>
          <a:custGeom>
            <a:avLst/>
            <a:gdLst/>
            <a:ahLst/>
            <a:cxnLst>
              <a:cxn ang="0">
                <a:pos x="0" y="657"/>
              </a:cxn>
              <a:cxn ang="0">
                <a:pos x="84" y="507"/>
              </a:cxn>
              <a:cxn ang="0">
                <a:pos x="241" y="325"/>
              </a:cxn>
              <a:cxn ang="0">
                <a:pos x="359" y="213"/>
              </a:cxn>
              <a:cxn ang="0">
                <a:pos x="515" y="130"/>
              </a:cxn>
              <a:cxn ang="0">
                <a:pos x="817" y="21"/>
              </a:cxn>
              <a:cxn ang="0">
                <a:pos x="1137" y="2"/>
              </a:cxn>
            </a:cxnLst>
            <a:rect l="0" t="0" r="r" b="b"/>
            <a:pathLst>
              <a:path w="1137" h="657">
                <a:moveTo>
                  <a:pt x="0" y="657"/>
                </a:moveTo>
                <a:cubicBezTo>
                  <a:pt x="14" y="631"/>
                  <a:pt x="44" y="562"/>
                  <a:pt x="84" y="507"/>
                </a:cubicBezTo>
                <a:cubicBezTo>
                  <a:pt x="124" y="452"/>
                  <a:pt x="195" y="374"/>
                  <a:pt x="241" y="325"/>
                </a:cubicBezTo>
                <a:cubicBezTo>
                  <a:pt x="287" y="276"/>
                  <a:pt x="313" y="245"/>
                  <a:pt x="359" y="213"/>
                </a:cubicBezTo>
                <a:cubicBezTo>
                  <a:pt x="405" y="181"/>
                  <a:pt x="439" y="162"/>
                  <a:pt x="515" y="130"/>
                </a:cubicBezTo>
                <a:cubicBezTo>
                  <a:pt x="591" y="98"/>
                  <a:pt x="713" y="42"/>
                  <a:pt x="817" y="21"/>
                </a:cubicBezTo>
                <a:cubicBezTo>
                  <a:pt x="921" y="0"/>
                  <a:pt x="1070" y="6"/>
                  <a:pt x="1137" y="2"/>
                </a:cubicBezTo>
              </a:path>
            </a:pathLst>
          </a:custGeom>
          <a:noFill/>
          <a:ln w="12700" cap="flat" cmpd="sng">
            <a:solidFill>
              <a:schemeClr val="bg2"/>
            </a:solidFill>
            <a:prstDash val="lgDash"/>
            <a:round/>
            <a:headEnd type="none" w="med" len="med"/>
            <a:tailEnd type="none" w="med" len="med"/>
          </a:ln>
          <a:effectLst/>
        </p:spPr>
        <p:txBody>
          <a:bodyPr/>
          <a:lstStyle/>
          <a:p>
            <a:endParaRPr lang="en-US"/>
          </a:p>
        </p:txBody>
      </p:sp>
      <p:sp>
        <p:nvSpPr>
          <p:cNvPr id="61" name="Text Box 39">
            <a:extLst>
              <a:ext uri="{FF2B5EF4-FFF2-40B4-BE49-F238E27FC236}">
                <a16:creationId xmlns:a16="http://schemas.microsoft.com/office/drawing/2014/main" id="{06466DA3-937B-FE41-BD10-D802E93344B7}"/>
              </a:ext>
            </a:extLst>
          </p:cNvPr>
          <p:cNvSpPr txBox="1">
            <a:spLocks noChangeArrowheads="1"/>
          </p:cNvSpPr>
          <p:nvPr/>
        </p:nvSpPr>
        <p:spPr bwMode="auto">
          <a:xfrm>
            <a:off x="5105400" y="3733800"/>
            <a:ext cx="2286000" cy="396875"/>
          </a:xfrm>
          <a:prstGeom prst="rect">
            <a:avLst/>
          </a:prstGeom>
          <a:noFill/>
          <a:ln w="12700">
            <a:noFill/>
            <a:miter lim="800000"/>
            <a:headEnd/>
            <a:tailEnd/>
          </a:ln>
          <a:effectLst/>
        </p:spPr>
        <p:txBody>
          <a:bodyPr>
            <a:spAutoFit/>
          </a:bodyPr>
          <a:lstStyle/>
          <a:p>
            <a:pPr>
              <a:spcBef>
                <a:spcPct val="50000"/>
              </a:spcBef>
            </a:pPr>
            <a:r>
              <a:rPr lang="en-US" sz="2000">
                <a:solidFill>
                  <a:schemeClr val="bg2"/>
                </a:solidFill>
              </a:rPr>
              <a:t>Later</a:t>
            </a:r>
          </a:p>
        </p:txBody>
      </p:sp>
      <p:sp>
        <p:nvSpPr>
          <p:cNvPr id="62" name="Text Box 21">
            <a:extLst>
              <a:ext uri="{FF2B5EF4-FFF2-40B4-BE49-F238E27FC236}">
                <a16:creationId xmlns:a16="http://schemas.microsoft.com/office/drawing/2014/main" id="{7EE0FC9B-DF52-9440-B0AC-7020CBF6D4D6}"/>
              </a:ext>
            </a:extLst>
          </p:cNvPr>
          <p:cNvSpPr txBox="1">
            <a:spLocks noChangeArrowheads="1"/>
          </p:cNvSpPr>
          <p:nvPr/>
        </p:nvSpPr>
        <p:spPr bwMode="auto">
          <a:xfrm>
            <a:off x="7239000" y="2362200"/>
            <a:ext cx="1905000" cy="1077218"/>
          </a:xfrm>
          <a:prstGeom prst="rect">
            <a:avLst/>
          </a:prstGeom>
          <a:noFill/>
          <a:ln w="12700">
            <a:noFill/>
            <a:miter lim="800000"/>
            <a:headEnd/>
            <a:tailEnd/>
          </a:ln>
          <a:effectLst/>
        </p:spPr>
        <p:txBody>
          <a:bodyPr>
            <a:spAutoFit/>
          </a:bodyPr>
          <a:lstStyle/>
          <a:p>
            <a:pPr algn="r">
              <a:spcBef>
                <a:spcPct val="50000"/>
              </a:spcBef>
            </a:pPr>
            <a:r>
              <a:rPr lang="en-US" sz="1600" dirty="0" err="1">
                <a:solidFill>
                  <a:srgbClr val="FF0000"/>
                </a:solidFill>
              </a:rPr>
              <a:t>Ageostrophic</a:t>
            </a:r>
            <a:r>
              <a:rPr lang="en-US" sz="1600" dirty="0">
                <a:solidFill>
                  <a:srgbClr val="FF0000"/>
                </a:solidFill>
              </a:rPr>
              <a:t> </a:t>
            </a:r>
            <a:r>
              <a:rPr lang="en-US" sz="1600" b="1" dirty="0">
                <a:solidFill>
                  <a:srgbClr val="FF0000"/>
                </a:solidFill>
              </a:rPr>
              <a:t>secondary</a:t>
            </a:r>
            <a:r>
              <a:rPr lang="en-US" sz="1600" dirty="0">
                <a:solidFill>
                  <a:srgbClr val="FF0000"/>
                </a:solidFill>
              </a:rPr>
              <a:t> circulation </a:t>
            </a:r>
            <a:r>
              <a:rPr lang="en-US" sz="1600" b="1" dirty="0">
                <a:solidFill>
                  <a:srgbClr val="FF0000"/>
                </a:solidFill>
              </a:rPr>
              <a:t>– does </a:t>
            </a:r>
            <a:r>
              <a:rPr lang="en-US" sz="1600" dirty="0" err="1">
                <a:solidFill>
                  <a:srgbClr val="FF0000"/>
                </a:solidFill>
              </a:rPr>
              <a:t>advect</a:t>
            </a:r>
            <a:r>
              <a:rPr lang="en-US" sz="1600" dirty="0">
                <a:solidFill>
                  <a:srgbClr val="FF0000"/>
                </a:solidFill>
              </a:rPr>
              <a:t> </a:t>
            </a:r>
            <a:r>
              <a:rPr lang="en-US" sz="1600" dirty="0" err="1">
                <a:solidFill>
                  <a:srgbClr val="FF0000"/>
                </a:solidFill>
              </a:rPr>
              <a:t>isentropes</a:t>
            </a:r>
            <a:endParaRPr lang="en-US" sz="1600"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3406775" y="2565737"/>
            <a:ext cx="3222625" cy="2263775"/>
          </a:xfrm>
          <a:custGeom>
            <a:avLst/>
            <a:gdLst>
              <a:gd name="T0" fmla="*/ 2147483647 w 10482"/>
              <a:gd name="T1" fmla="*/ 0 h 11559"/>
              <a:gd name="T2" fmla="*/ 2092235468 w 10482"/>
              <a:gd name="T3" fmla="*/ 2147483647 h 11559"/>
              <a:gd name="T4" fmla="*/ 2092235468 w 10482"/>
              <a:gd name="T5" fmla="*/ 2147483647 h 11559"/>
              <a:gd name="T6" fmla="*/ 2147483647 w 10482"/>
              <a:gd name="T7" fmla="*/ 2147483647 h 11559"/>
              <a:gd name="T8" fmla="*/ 2147483647 w 10482"/>
              <a:gd name="T9" fmla="*/ 2147483647 h 11559"/>
              <a:gd name="T10" fmla="*/ 2147483647 w 10482"/>
              <a:gd name="T11" fmla="*/ 2147483647 h 11559"/>
              <a:gd name="T12" fmla="*/ 0 60000 65536"/>
              <a:gd name="T13" fmla="*/ 0 60000 65536"/>
              <a:gd name="T14" fmla="*/ 0 60000 65536"/>
              <a:gd name="T15" fmla="*/ 0 60000 65536"/>
              <a:gd name="T16" fmla="*/ 0 60000 65536"/>
              <a:gd name="T17" fmla="*/ 0 60000 65536"/>
              <a:gd name="T18" fmla="*/ 0 w 10482"/>
              <a:gd name="T19" fmla="*/ 0 h 11559"/>
              <a:gd name="T20" fmla="*/ 10482 w 10482"/>
              <a:gd name="T21" fmla="*/ 11559 h 11559"/>
            </a:gdLst>
            <a:ahLst/>
            <a:cxnLst>
              <a:cxn ang="T12">
                <a:pos x="T0" y="T1"/>
              </a:cxn>
              <a:cxn ang="T13">
                <a:pos x="T2" y="T3"/>
              </a:cxn>
              <a:cxn ang="T14">
                <a:pos x="T4" y="T5"/>
              </a:cxn>
              <a:cxn ang="T15">
                <a:pos x="T6" y="T7"/>
              </a:cxn>
              <a:cxn ang="T16">
                <a:pos x="T8" y="T9"/>
              </a:cxn>
              <a:cxn ang="T17">
                <a:pos x="T10" y="T11"/>
              </a:cxn>
            </a:cxnLst>
            <a:rect l="T18" t="T19" r="T20" b="T21"/>
            <a:pathLst>
              <a:path w="10482" h="11559">
                <a:moveTo>
                  <a:pt x="320" y="0"/>
                </a:moveTo>
                <a:cubicBezTo>
                  <a:pt x="242" y="1466"/>
                  <a:pt x="77" y="4034"/>
                  <a:pt x="72" y="5056"/>
                </a:cubicBezTo>
                <a:cubicBezTo>
                  <a:pt x="67" y="6077"/>
                  <a:pt x="0" y="8055"/>
                  <a:pt x="72" y="8946"/>
                </a:cubicBezTo>
                <a:cubicBezTo>
                  <a:pt x="164" y="9881"/>
                  <a:pt x="133" y="10839"/>
                  <a:pt x="568" y="11280"/>
                </a:cubicBezTo>
                <a:cubicBezTo>
                  <a:pt x="883" y="11538"/>
                  <a:pt x="492" y="11559"/>
                  <a:pt x="2055" y="10502"/>
                </a:cubicBezTo>
                <a:cubicBezTo>
                  <a:pt x="3618" y="9530"/>
                  <a:pt x="8791" y="5170"/>
                  <a:pt x="10482" y="3889"/>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099" name="Line 4"/>
          <p:cNvSpPr>
            <a:spLocks noChangeShapeType="1"/>
          </p:cNvSpPr>
          <p:nvPr/>
        </p:nvSpPr>
        <p:spPr bwMode="auto">
          <a:xfrm rot="-2998663">
            <a:off x="1713707" y="2603043"/>
            <a:ext cx="41910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0" name="Freeform 5"/>
          <p:cNvSpPr>
            <a:spLocks/>
          </p:cNvSpPr>
          <p:nvPr/>
        </p:nvSpPr>
        <p:spPr bwMode="auto">
          <a:xfrm>
            <a:off x="2430463" y="1140162"/>
            <a:ext cx="3132137" cy="3708400"/>
          </a:xfrm>
          <a:custGeom>
            <a:avLst/>
            <a:gdLst>
              <a:gd name="T0" fmla="*/ 0 w 1973"/>
              <a:gd name="T1" fmla="*/ 2147483647 h 2336"/>
              <a:gd name="T2" fmla="*/ 2147483647 w 1973"/>
              <a:gd name="T3" fmla="*/ 0 h 2336"/>
              <a:gd name="T4" fmla="*/ 0 60000 65536"/>
              <a:gd name="T5" fmla="*/ 0 60000 65536"/>
              <a:gd name="T6" fmla="*/ 0 w 1973"/>
              <a:gd name="T7" fmla="*/ 0 h 2336"/>
              <a:gd name="T8" fmla="*/ 1973 w 1973"/>
              <a:gd name="T9" fmla="*/ 2336 h 2336"/>
            </a:gdLst>
            <a:ahLst/>
            <a:cxnLst>
              <a:cxn ang="T4">
                <a:pos x="T0" y="T1"/>
              </a:cxn>
              <a:cxn ang="T5">
                <a:pos x="T2" y="T3"/>
              </a:cxn>
            </a:cxnLst>
            <a:rect l="T6" t="T7" r="T8" b="T9"/>
            <a:pathLst>
              <a:path w="1973" h="2336">
                <a:moveTo>
                  <a:pt x="0" y="2336"/>
                </a:moveTo>
                <a:lnTo>
                  <a:pt x="197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1" name="Freeform 6"/>
          <p:cNvSpPr>
            <a:spLocks/>
          </p:cNvSpPr>
          <p:nvPr/>
        </p:nvSpPr>
        <p:spPr bwMode="auto">
          <a:xfrm>
            <a:off x="3062288" y="1144925"/>
            <a:ext cx="2862262" cy="3565525"/>
          </a:xfrm>
          <a:custGeom>
            <a:avLst/>
            <a:gdLst>
              <a:gd name="T0" fmla="*/ 0 w 1803"/>
              <a:gd name="T1" fmla="*/ 2147483647 h 2246"/>
              <a:gd name="T2" fmla="*/ 2147483647 w 1803"/>
              <a:gd name="T3" fmla="*/ 0 h 2246"/>
              <a:gd name="T4" fmla="*/ 0 60000 65536"/>
              <a:gd name="T5" fmla="*/ 0 60000 65536"/>
              <a:gd name="T6" fmla="*/ 0 w 1803"/>
              <a:gd name="T7" fmla="*/ 0 h 2246"/>
              <a:gd name="T8" fmla="*/ 1803 w 1803"/>
              <a:gd name="T9" fmla="*/ 2246 h 2246"/>
            </a:gdLst>
            <a:ahLst/>
            <a:cxnLst>
              <a:cxn ang="T4">
                <a:pos x="T0" y="T1"/>
              </a:cxn>
              <a:cxn ang="T5">
                <a:pos x="T2" y="T3"/>
              </a:cxn>
            </a:cxnLst>
            <a:rect l="T6" t="T7" r="T8" b="T9"/>
            <a:pathLst>
              <a:path w="1803" h="2246">
                <a:moveTo>
                  <a:pt x="0" y="2246"/>
                </a:moveTo>
                <a:lnTo>
                  <a:pt x="180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2" name="Line 7"/>
          <p:cNvSpPr>
            <a:spLocks noChangeShapeType="1"/>
          </p:cNvSpPr>
          <p:nvPr/>
        </p:nvSpPr>
        <p:spPr bwMode="auto">
          <a:xfrm rot="-3087054">
            <a:off x="2361407" y="3022143"/>
            <a:ext cx="48768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3" name="Text Box 8"/>
          <p:cNvSpPr txBox="1">
            <a:spLocks noChangeArrowheads="1"/>
          </p:cNvSpPr>
          <p:nvPr/>
        </p:nvSpPr>
        <p:spPr bwMode="auto">
          <a:xfrm>
            <a:off x="6553200" y="3022937"/>
            <a:ext cx="11430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1004 mb</a:t>
            </a:r>
          </a:p>
        </p:txBody>
      </p:sp>
      <p:sp>
        <p:nvSpPr>
          <p:cNvPr id="4104" name="Text Box 9"/>
          <p:cNvSpPr txBox="1">
            <a:spLocks noChangeArrowheads="1"/>
          </p:cNvSpPr>
          <p:nvPr/>
        </p:nvSpPr>
        <p:spPr bwMode="auto">
          <a:xfrm>
            <a:off x="6629400" y="1956137"/>
            <a:ext cx="9906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1000 mb</a:t>
            </a:r>
          </a:p>
        </p:txBody>
      </p:sp>
      <p:sp>
        <p:nvSpPr>
          <p:cNvPr id="4105" name="Text Box 10"/>
          <p:cNvSpPr txBox="1">
            <a:spLocks noChangeArrowheads="1"/>
          </p:cNvSpPr>
          <p:nvPr/>
        </p:nvSpPr>
        <p:spPr bwMode="auto">
          <a:xfrm>
            <a:off x="3048000" y="49279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p>
        </p:txBody>
      </p:sp>
      <p:sp>
        <p:nvSpPr>
          <p:cNvPr id="4106" name="Text Box 11"/>
          <p:cNvSpPr txBox="1">
            <a:spLocks noChangeArrowheads="1"/>
          </p:cNvSpPr>
          <p:nvPr/>
        </p:nvSpPr>
        <p:spPr bwMode="auto">
          <a:xfrm>
            <a:off x="2590800" y="46993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r>
              <a:rPr lang="el-GR" sz="1400" b="1">
                <a:solidFill>
                  <a:srgbClr val="FF0000"/>
                </a:solidFill>
                <a:cs typeface="Times New Roman" pitchFamily="18" charset="0"/>
              </a:rPr>
              <a:t>Δ</a:t>
            </a:r>
            <a:r>
              <a:rPr lang="en-US" sz="1400" b="1">
                <a:solidFill>
                  <a:srgbClr val="FF0000"/>
                </a:solidFill>
              </a:rPr>
              <a:t>T</a:t>
            </a:r>
          </a:p>
        </p:txBody>
      </p:sp>
      <p:sp>
        <p:nvSpPr>
          <p:cNvPr id="4107" name="Text Box 12"/>
          <p:cNvSpPr txBox="1">
            <a:spLocks noChangeArrowheads="1"/>
          </p:cNvSpPr>
          <p:nvPr/>
        </p:nvSpPr>
        <p:spPr bwMode="auto">
          <a:xfrm>
            <a:off x="1828800" y="47755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 T-2</a:t>
            </a:r>
            <a:r>
              <a:rPr lang="el-GR" sz="1400" b="1">
                <a:solidFill>
                  <a:srgbClr val="FF0000"/>
                </a:solidFill>
                <a:cs typeface="Times New Roman" pitchFamily="18" charset="0"/>
              </a:rPr>
              <a:t>Δ</a:t>
            </a:r>
            <a:r>
              <a:rPr lang="en-US" sz="1400" b="1">
                <a:solidFill>
                  <a:srgbClr val="FF0000"/>
                </a:solidFill>
              </a:rPr>
              <a:t>T</a:t>
            </a:r>
          </a:p>
        </p:txBody>
      </p:sp>
      <p:sp>
        <p:nvSpPr>
          <p:cNvPr id="4108" name="Text Box 13"/>
          <p:cNvSpPr txBox="1">
            <a:spLocks noChangeArrowheads="1"/>
          </p:cNvSpPr>
          <p:nvPr/>
        </p:nvSpPr>
        <p:spPr bwMode="auto">
          <a:xfrm>
            <a:off x="1828800" y="41659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T-3</a:t>
            </a:r>
            <a:r>
              <a:rPr lang="el-GR" sz="1400" b="1">
                <a:solidFill>
                  <a:srgbClr val="FF0000"/>
                </a:solidFill>
                <a:cs typeface="Times New Roman" pitchFamily="18" charset="0"/>
              </a:rPr>
              <a:t>Δ</a:t>
            </a:r>
            <a:r>
              <a:rPr lang="en-US" sz="1400" b="1">
                <a:solidFill>
                  <a:srgbClr val="FF0000"/>
                </a:solidFill>
              </a:rPr>
              <a:t>T</a:t>
            </a:r>
          </a:p>
        </p:txBody>
      </p:sp>
      <p:sp>
        <p:nvSpPr>
          <p:cNvPr id="4109" name="AutoShape 14"/>
          <p:cNvSpPr>
            <a:spLocks noChangeArrowheads="1"/>
          </p:cNvSpPr>
          <p:nvPr/>
        </p:nvSpPr>
        <p:spPr bwMode="auto">
          <a:xfrm rot="7558007">
            <a:off x="6096000" y="15941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0" name="AutoShape 15"/>
          <p:cNvSpPr>
            <a:spLocks noChangeArrowheads="1"/>
          </p:cNvSpPr>
          <p:nvPr/>
        </p:nvSpPr>
        <p:spPr bwMode="auto">
          <a:xfrm rot="7868134">
            <a:off x="5391150" y="24323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1" name="AutoShape 16"/>
          <p:cNvSpPr>
            <a:spLocks noChangeArrowheads="1"/>
          </p:cNvSpPr>
          <p:nvPr/>
        </p:nvSpPr>
        <p:spPr bwMode="auto">
          <a:xfrm rot="-6612023">
            <a:off x="4552950" y="33467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2" name="AutoShape 17"/>
          <p:cNvSpPr>
            <a:spLocks noChangeArrowheads="1"/>
          </p:cNvSpPr>
          <p:nvPr/>
        </p:nvSpPr>
        <p:spPr bwMode="auto">
          <a:xfrm rot="-6777708">
            <a:off x="3867150" y="42230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3" name="Freeform 18"/>
          <p:cNvSpPr>
            <a:spLocks/>
          </p:cNvSpPr>
          <p:nvPr/>
        </p:nvSpPr>
        <p:spPr bwMode="auto">
          <a:xfrm>
            <a:off x="4775200" y="921087"/>
            <a:ext cx="1930400" cy="2346325"/>
          </a:xfrm>
          <a:custGeom>
            <a:avLst/>
            <a:gdLst>
              <a:gd name="T0" fmla="*/ 2147483647 w 1216"/>
              <a:gd name="T1" fmla="*/ 2147483647 h 1478"/>
              <a:gd name="T2" fmla="*/ 2147483647 w 1216"/>
              <a:gd name="T3" fmla="*/ 2147483647 h 1478"/>
              <a:gd name="T4" fmla="*/ 2147483647 w 1216"/>
              <a:gd name="T5" fmla="*/ 2147483647 h 1478"/>
              <a:gd name="T6" fmla="*/ 2147483647 w 1216"/>
              <a:gd name="T7" fmla="*/ 2147483647 h 1478"/>
              <a:gd name="T8" fmla="*/ 2147483647 w 1216"/>
              <a:gd name="T9" fmla="*/ 2147483647 h 1478"/>
              <a:gd name="T10" fmla="*/ 2147483647 w 1216"/>
              <a:gd name="T11" fmla="*/ 2147483647 h 1478"/>
              <a:gd name="T12" fmla="*/ 2147483647 w 1216"/>
              <a:gd name="T13" fmla="*/ 2147483647 h 1478"/>
              <a:gd name="T14" fmla="*/ 0 60000 65536"/>
              <a:gd name="T15" fmla="*/ 0 60000 65536"/>
              <a:gd name="T16" fmla="*/ 0 60000 65536"/>
              <a:gd name="T17" fmla="*/ 0 60000 65536"/>
              <a:gd name="T18" fmla="*/ 0 60000 65536"/>
              <a:gd name="T19" fmla="*/ 0 60000 65536"/>
              <a:gd name="T20" fmla="*/ 0 60000 65536"/>
              <a:gd name="T21" fmla="*/ 0 w 1216"/>
              <a:gd name="T22" fmla="*/ 0 h 1478"/>
              <a:gd name="T23" fmla="*/ 1216 w 1216"/>
              <a:gd name="T24" fmla="*/ 1478 h 14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1478">
                <a:moveTo>
                  <a:pt x="84" y="0"/>
                </a:moveTo>
                <a:cubicBezTo>
                  <a:pt x="83" y="24"/>
                  <a:pt x="76" y="64"/>
                  <a:pt x="69" y="144"/>
                </a:cubicBezTo>
                <a:cubicBezTo>
                  <a:pt x="62" y="224"/>
                  <a:pt x="49" y="350"/>
                  <a:pt x="39" y="478"/>
                </a:cubicBezTo>
                <a:cubicBezTo>
                  <a:pt x="29" y="606"/>
                  <a:pt x="14" y="786"/>
                  <a:pt x="8" y="910"/>
                </a:cubicBezTo>
                <a:cubicBezTo>
                  <a:pt x="2" y="1034"/>
                  <a:pt x="0" y="1144"/>
                  <a:pt x="1" y="1220"/>
                </a:cubicBezTo>
                <a:cubicBezTo>
                  <a:pt x="2" y="1296"/>
                  <a:pt x="2" y="1329"/>
                  <a:pt x="16" y="1364"/>
                </a:cubicBezTo>
                <a:cubicBezTo>
                  <a:pt x="30" y="1399"/>
                  <a:pt x="52" y="1432"/>
                  <a:pt x="84" y="1433"/>
                </a:cubicBezTo>
                <a:cubicBezTo>
                  <a:pt x="116" y="1434"/>
                  <a:pt x="19" y="1478"/>
                  <a:pt x="208" y="1372"/>
                </a:cubicBezTo>
                <a:cubicBezTo>
                  <a:pt x="397" y="1266"/>
                  <a:pt x="983" y="945"/>
                  <a:pt x="1216" y="796"/>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14" name="Line 19"/>
          <p:cNvSpPr>
            <a:spLocks noChangeShapeType="1"/>
          </p:cNvSpPr>
          <p:nvPr/>
        </p:nvSpPr>
        <p:spPr bwMode="auto">
          <a:xfrm flipV="1">
            <a:off x="5410200" y="3175337"/>
            <a:ext cx="228600" cy="5334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5" name="Line 20"/>
          <p:cNvSpPr>
            <a:spLocks noChangeShapeType="1"/>
          </p:cNvSpPr>
          <p:nvPr/>
        </p:nvSpPr>
        <p:spPr bwMode="auto">
          <a:xfrm flipH="1" flipV="1">
            <a:off x="3962400" y="2641937"/>
            <a:ext cx="304800" cy="457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6" name="Line 21"/>
          <p:cNvSpPr>
            <a:spLocks noChangeShapeType="1"/>
          </p:cNvSpPr>
          <p:nvPr/>
        </p:nvSpPr>
        <p:spPr bwMode="auto">
          <a:xfrm flipV="1">
            <a:off x="5181600" y="3708737"/>
            <a:ext cx="228600" cy="76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7" name="Line 22"/>
          <p:cNvSpPr>
            <a:spLocks noChangeShapeType="1"/>
          </p:cNvSpPr>
          <p:nvPr/>
        </p:nvSpPr>
        <p:spPr bwMode="auto">
          <a:xfrm rot="1084098" flipV="1">
            <a:off x="5337175" y="3573800"/>
            <a:ext cx="134938" cy="111125"/>
          </a:xfrm>
          <a:prstGeom prst="line">
            <a:avLst/>
          </a:prstGeom>
          <a:noFill/>
          <a:ln w="28575">
            <a:solidFill>
              <a:schemeClr val="bg2"/>
            </a:solidFill>
            <a:round/>
            <a:headEnd/>
            <a:tailEnd/>
          </a:ln>
        </p:spPr>
        <p:txBody>
          <a:bodyPr/>
          <a:lstStyle/>
          <a:p>
            <a:endParaRPr lang="en-US">
              <a:solidFill>
                <a:srgbClr val="FFFFFF"/>
              </a:solidFill>
            </a:endParaRPr>
          </a:p>
        </p:txBody>
      </p:sp>
      <p:sp>
        <p:nvSpPr>
          <p:cNvPr id="4118" name="Line 23"/>
          <p:cNvSpPr>
            <a:spLocks noChangeShapeType="1"/>
          </p:cNvSpPr>
          <p:nvPr/>
        </p:nvSpPr>
        <p:spPr bwMode="auto">
          <a:xfrm rot="21357904" flipV="1">
            <a:off x="3962400" y="2413337"/>
            <a:ext cx="76200" cy="2286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9" name="Freeform 24"/>
          <p:cNvSpPr>
            <a:spLocks/>
          </p:cNvSpPr>
          <p:nvPr/>
        </p:nvSpPr>
        <p:spPr bwMode="auto">
          <a:xfrm>
            <a:off x="4017963" y="2599075"/>
            <a:ext cx="30162" cy="114300"/>
          </a:xfrm>
          <a:custGeom>
            <a:avLst/>
            <a:gdLst>
              <a:gd name="T0" fmla="*/ 0 w 19"/>
              <a:gd name="T1" fmla="*/ 2147483647 h 72"/>
              <a:gd name="T2" fmla="*/ 2147483647 w 19"/>
              <a:gd name="T3" fmla="*/ 0 h 72"/>
              <a:gd name="T4" fmla="*/ 0 60000 65536"/>
              <a:gd name="T5" fmla="*/ 0 60000 65536"/>
              <a:gd name="T6" fmla="*/ 0 w 19"/>
              <a:gd name="T7" fmla="*/ 0 h 72"/>
              <a:gd name="T8" fmla="*/ 19 w 19"/>
              <a:gd name="T9" fmla="*/ 72 h 72"/>
            </a:gdLst>
            <a:ahLst/>
            <a:cxnLst>
              <a:cxn ang="T4">
                <a:pos x="T0" y="T1"/>
              </a:cxn>
              <a:cxn ang="T5">
                <a:pos x="T2" y="T3"/>
              </a:cxn>
            </a:cxnLst>
            <a:rect l="T6" t="T7" r="T8" b="T9"/>
            <a:pathLst>
              <a:path w="19" h="72">
                <a:moveTo>
                  <a:pt x="0" y="72"/>
                </a:moveTo>
                <a:lnTo>
                  <a:pt x="19" y="0"/>
                </a:lnTo>
              </a:path>
            </a:pathLst>
          </a:custGeom>
          <a:noFill/>
          <a:ln w="28575"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20" name="Line 3"/>
          <p:cNvSpPr>
            <a:spLocks noChangeShapeType="1"/>
          </p:cNvSpPr>
          <p:nvPr/>
        </p:nvSpPr>
        <p:spPr bwMode="auto">
          <a:xfrm rot="-3100094">
            <a:off x="2513807" y="3022143"/>
            <a:ext cx="5029200" cy="1587"/>
          </a:xfrm>
          <a:prstGeom prst="line">
            <a:avLst/>
          </a:prstGeom>
          <a:noFill/>
          <a:ln w="76200">
            <a:solidFill>
              <a:schemeClr val="bg1"/>
            </a:solidFill>
            <a:round/>
            <a:headEnd/>
            <a:tailEnd/>
          </a:ln>
        </p:spPr>
        <p:txBody>
          <a:bodyPr/>
          <a:lstStyle/>
          <a:p>
            <a:endParaRPr lang="en-US">
              <a:solidFill>
                <a:srgbClr val="FFFFFF"/>
              </a:solidFill>
            </a:endParaRPr>
          </a:p>
        </p:txBody>
      </p:sp>
      <p:sp>
        <p:nvSpPr>
          <p:cNvPr id="4121" name="TextBox 25"/>
          <p:cNvSpPr txBox="1">
            <a:spLocks noChangeArrowheads="1"/>
          </p:cNvSpPr>
          <p:nvPr/>
        </p:nvSpPr>
        <p:spPr bwMode="auto">
          <a:xfrm>
            <a:off x="7620000" y="3733800"/>
            <a:ext cx="1167307" cy="400110"/>
          </a:xfrm>
          <a:prstGeom prst="rect">
            <a:avLst/>
          </a:prstGeom>
          <a:solidFill>
            <a:schemeClr val="tx1"/>
          </a:solidFill>
          <a:ln w="9525">
            <a:noFill/>
            <a:miter lim="800000"/>
            <a:headEnd/>
            <a:tailEnd/>
          </a:ln>
        </p:spPr>
        <p:txBody>
          <a:bodyPr wrap="none">
            <a:spAutoFit/>
          </a:bodyPr>
          <a:lstStyle/>
          <a:p>
            <a:r>
              <a:rPr lang="en-US" sz="2000" dirty="0">
                <a:solidFill>
                  <a:srgbClr val="000000"/>
                </a:solidFill>
              </a:rPr>
              <a:t>Fig 6.2b  </a:t>
            </a:r>
          </a:p>
        </p:txBody>
      </p:sp>
      <p:sp>
        <p:nvSpPr>
          <p:cNvPr id="26" name="Text Box 3"/>
          <p:cNvSpPr txBox="1">
            <a:spLocks noChangeArrowheads="1"/>
          </p:cNvSpPr>
          <p:nvPr/>
        </p:nvSpPr>
        <p:spPr bwMode="auto">
          <a:xfrm>
            <a:off x="228600" y="5461337"/>
            <a:ext cx="8610600" cy="1015663"/>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Pressure minimum: frictional flow will converge into it!</a:t>
            </a:r>
          </a:p>
          <a:p>
            <a:pPr>
              <a:spcBef>
                <a:spcPct val="50000"/>
              </a:spcBef>
            </a:pPr>
            <a:r>
              <a:rPr lang="en-US" b="1" dirty="0" err="1">
                <a:solidFill>
                  <a:srgbClr val="FF0000"/>
                </a:solidFill>
                <a:latin typeface="Arial" pitchFamily="34" charset="0"/>
              </a:rPr>
              <a:t>ageostropic</a:t>
            </a:r>
            <a:r>
              <a:rPr lang="en-US" dirty="0">
                <a:solidFill>
                  <a:srgbClr val="FF0000"/>
                </a:solidFill>
                <a:latin typeface="Arial" pitchFamily="34" charset="0"/>
              </a:rPr>
              <a:t>, but not “</a:t>
            </a:r>
            <a:r>
              <a:rPr lang="en-US" i="1" dirty="0">
                <a:solidFill>
                  <a:srgbClr val="FF0000"/>
                </a:solidFill>
                <a:latin typeface="Arial" pitchFamily="34" charset="0"/>
              </a:rPr>
              <a:t>secondary</a:t>
            </a:r>
            <a:r>
              <a:rPr lang="en-US" dirty="0">
                <a:solidFill>
                  <a:srgbClr val="FF0000"/>
                </a:solidFill>
                <a:latin typeface="Arial" pitchFamily="34" charset="0"/>
              </a:rPr>
              <a:t>” (not doing a job for primary) </a:t>
            </a:r>
          </a:p>
        </p:txBody>
      </p:sp>
      <p:sp>
        <p:nvSpPr>
          <p:cNvPr id="27" name="Rectangle 2"/>
          <p:cNvSpPr txBox="1">
            <a:spLocks noChangeArrowheads="1"/>
          </p:cNvSpPr>
          <p:nvPr/>
        </p:nvSpPr>
        <p:spPr>
          <a:xfrm>
            <a:off x="228600" y="76200"/>
            <a:ext cx="8610600" cy="685800"/>
          </a:xfrm>
          <a:prstGeom prst="rect">
            <a:avLst/>
          </a:prstGeom>
        </p:spPr>
        <p:txBody>
          <a:bodyPr/>
          <a:lstStyle/>
          <a:p>
            <a:pPr algn="ctr">
              <a:defRPr/>
            </a:pPr>
            <a:r>
              <a:rPr lang="en-US" sz="3600" kern="0">
                <a:solidFill>
                  <a:srgbClr val="000000"/>
                </a:solidFill>
                <a:latin typeface="Arial"/>
              </a:rPr>
              <a:t>Frontal characteristics</a:t>
            </a:r>
            <a:endParaRPr lang="en-US" sz="3600" kern="0" dirty="0">
              <a:solidFill>
                <a:srgbClr val="000000"/>
              </a:solidFill>
              <a:latin typeface="Arial"/>
            </a:endParaRPr>
          </a:p>
        </p:txBody>
      </p:sp>
    </p:spTree>
    <p:extLst>
      <p:ext uri="{BB962C8B-B14F-4D97-AF65-F5344CB8AC3E}">
        <p14:creationId xmlns:p14="http://schemas.microsoft.com/office/powerpoint/2010/main" val="681631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pic>
        <p:nvPicPr>
          <p:cNvPr id="501770" name="Picture 10" descr="keyser_collapse"/>
          <p:cNvPicPr>
            <a:picLocks noChangeAspect="1" noChangeArrowheads="1"/>
          </p:cNvPicPr>
          <p:nvPr/>
        </p:nvPicPr>
        <p:blipFill>
          <a:blip r:embed="rId3" cstate="print"/>
          <a:srcRect l="50250" t="14735" b="17769"/>
          <a:stretch>
            <a:fillRect/>
          </a:stretch>
        </p:blipFill>
        <p:spPr bwMode="auto">
          <a:xfrm>
            <a:off x="457200" y="914400"/>
            <a:ext cx="3581400" cy="3543300"/>
          </a:xfrm>
          <a:prstGeom prst="rect">
            <a:avLst/>
          </a:prstGeom>
          <a:noFill/>
          <a:ln w="9525">
            <a:noFill/>
            <a:miter lim="800000"/>
            <a:headEnd/>
            <a:tailEnd/>
          </a:ln>
        </p:spPr>
      </p:pic>
      <p:sp>
        <p:nvSpPr>
          <p:cNvPr id="501771" name="Rectangle 11"/>
          <p:cNvSpPr>
            <a:spLocks noChangeArrowheads="1"/>
          </p:cNvSpPr>
          <p:nvPr/>
        </p:nvSpPr>
        <p:spPr bwMode="auto">
          <a:xfrm>
            <a:off x="4495800" y="1047740"/>
            <a:ext cx="4191000" cy="3416320"/>
          </a:xfrm>
          <a:prstGeom prst="rect">
            <a:avLst/>
          </a:prstGeom>
          <a:noFill/>
          <a:ln w="12700">
            <a:noFill/>
            <a:miter lim="800000"/>
            <a:headEnd/>
            <a:tailEnd/>
          </a:ln>
          <a:effectLst/>
        </p:spPr>
        <p:txBody>
          <a:bodyPr anchor="ctr">
            <a:spAutoFit/>
          </a:bodyPr>
          <a:lstStyle/>
          <a:p>
            <a:pPr algn="l"/>
            <a:r>
              <a:rPr lang="en-US">
                <a:solidFill>
                  <a:schemeClr val="bg2"/>
                </a:solidFill>
                <a:latin typeface="Arial" pitchFamily="34" charset="0"/>
              </a:rPr>
              <a:t>Observations: Some surface fronts accompanied by  mesoscale </a:t>
            </a:r>
            <a:r>
              <a:rPr lang="en-US" b="1" i="1">
                <a:solidFill>
                  <a:schemeClr val="bg2"/>
                </a:solidFill>
                <a:latin typeface="Arial" pitchFamily="34" charset="0"/>
              </a:rPr>
              <a:t>discontinuity</a:t>
            </a:r>
            <a:r>
              <a:rPr lang="en-US">
                <a:solidFill>
                  <a:schemeClr val="bg2"/>
                </a:solidFill>
                <a:latin typeface="Arial" pitchFamily="34" charset="0"/>
              </a:rPr>
              <a:t> </a:t>
            </a:r>
          </a:p>
          <a:p>
            <a:pPr algn="l"/>
            <a:endParaRPr lang="en-US">
              <a:solidFill>
                <a:schemeClr val="bg2"/>
              </a:solidFill>
              <a:latin typeface="Arial" pitchFamily="34" charset="0"/>
            </a:endParaRPr>
          </a:p>
          <a:p>
            <a:pPr algn="l"/>
            <a:r>
              <a:rPr lang="en-US">
                <a:solidFill>
                  <a:schemeClr val="bg2"/>
                </a:solidFill>
                <a:latin typeface="Arial" pitchFamily="34" charset="0"/>
              </a:rPr>
              <a:t>How does this come about? </a:t>
            </a:r>
          </a:p>
          <a:p>
            <a:pPr algn="l"/>
            <a:endParaRPr lang="en-US">
              <a:solidFill>
                <a:schemeClr val="bg2"/>
              </a:solidFill>
              <a:latin typeface="Arial" pitchFamily="34" charset="0"/>
            </a:endParaRPr>
          </a:p>
          <a:p>
            <a:pPr algn="l"/>
            <a:r>
              <a:rPr lang="en-US">
                <a:solidFill>
                  <a:schemeClr val="bg2"/>
                </a:solidFill>
                <a:latin typeface="Arial" pitchFamily="34" charset="0"/>
              </a:rPr>
              <a:t>Fronts that have taken on this structure are said to have “collapsed”</a:t>
            </a:r>
          </a:p>
        </p:txBody>
      </p:sp>
      <p:sp>
        <p:nvSpPr>
          <p:cNvPr id="5" name="TextBox 4"/>
          <p:cNvSpPr txBox="1"/>
          <p:nvPr/>
        </p:nvSpPr>
        <p:spPr>
          <a:xfrm>
            <a:off x="381000" y="4495800"/>
            <a:ext cx="2286000" cy="461665"/>
          </a:xfrm>
          <a:prstGeom prst="rect">
            <a:avLst/>
          </a:prstGeom>
          <a:noFill/>
        </p:spPr>
        <p:txBody>
          <a:bodyPr wrap="square" rtlCol="0">
            <a:spAutoFit/>
          </a:bodyPr>
          <a:lstStyle/>
          <a:p>
            <a:r>
              <a:rPr lang="en-US" dirty="0">
                <a:solidFill>
                  <a:srgbClr val="0070C0"/>
                </a:solidFill>
                <a:latin typeface="+mn-lt"/>
              </a:rPr>
              <a:t>Shapiro (1983)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7295-D6D7-4A4C-AB8A-BC6813A150DA}"/>
              </a:ext>
            </a:extLst>
          </p:cNvPr>
          <p:cNvPicPr>
            <a:picLocks noChangeAspect="1"/>
          </p:cNvPicPr>
          <p:nvPr/>
        </p:nvPicPr>
        <p:blipFill>
          <a:blip r:embed="rId2"/>
          <a:stretch>
            <a:fillRect/>
          </a:stretch>
        </p:blipFill>
        <p:spPr>
          <a:xfrm>
            <a:off x="1981200" y="0"/>
            <a:ext cx="5461000" cy="3403600"/>
          </a:xfrm>
          <a:prstGeom prst="rect">
            <a:avLst/>
          </a:prstGeom>
        </p:spPr>
      </p:pic>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3"/>
          <a:stretch>
            <a:fillRect/>
          </a:stretch>
        </p:blipFill>
        <p:spPr>
          <a:xfrm>
            <a:off x="4648200" y="3581400"/>
            <a:ext cx="2624463" cy="2438400"/>
          </a:xfrm>
          <a:prstGeom prst="rect">
            <a:avLst/>
          </a:prstGeom>
        </p:spPr>
      </p:pic>
      <p:sp>
        <p:nvSpPr>
          <p:cNvPr id="6" name="TextBox 5">
            <a:extLst>
              <a:ext uri="{FF2B5EF4-FFF2-40B4-BE49-F238E27FC236}">
                <a16:creationId xmlns:a16="http://schemas.microsoft.com/office/drawing/2014/main" id="{E88ABC25-F061-1442-A8B7-8ED00009F369}"/>
              </a:ext>
            </a:extLst>
          </p:cNvPr>
          <p:cNvSpPr txBox="1"/>
          <p:nvPr/>
        </p:nvSpPr>
        <p:spPr>
          <a:xfrm>
            <a:off x="225880" y="3352800"/>
            <a:ext cx="8613320" cy="3046988"/>
          </a:xfrm>
          <a:prstGeom prst="rect">
            <a:avLst/>
          </a:prstGeom>
          <a:noFill/>
        </p:spPr>
        <p:txBody>
          <a:bodyPr wrap="square" rtlCol="0">
            <a:spAutoFit/>
          </a:bodyPr>
          <a:lstStyle/>
          <a:p>
            <a:r>
              <a:rPr lang="en-US" dirty="0">
                <a:solidFill>
                  <a:srgbClr val="FF0000"/>
                </a:solidFill>
              </a:rPr>
              <a:t>Surface wind is deformation</a:t>
            </a:r>
          </a:p>
          <a:p>
            <a:endParaRPr lang="en-US" dirty="0">
              <a:solidFill>
                <a:srgbClr val="FF0000"/>
              </a:solidFill>
            </a:endParaRPr>
          </a:p>
          <a:p>
            <a:r>
              <a:rPr lang="en-US" dirty="0">
                <a:solidFill>
                  <a:srgbClr val="FF0000"/>
                </a:solidFill>
              </a:rPr>
              <a:t>Thermal wind is westerly</a:t>
            </a:r>
          </a:p>
          <a:p>
            <a:r>
              <a:rPr lang="en-US" dirty="0">
                <a:solidFill>
                  <a:srgbClr val="FF0000"/>
                </a:solidFill>
              </a:rPr>
              <a:t>(parallel to isotherms) U&gt;0</a:t>
            </a:r>
          </a:p>
          <a:p>
            <a:r>
              <a:rPr lang="en-US" dirty="0">
                <a:solidFill>
                  <a:srgbClr val="FF0000"/>
                </a:solidFill>
              </a:rPr>
              <a:t>with no gradients in domain</a:t>
            </a:r>
          </a:p>
          <a:p>
            <a:r>
              <a:rPr lang="en-US" dirty="0">
                <a:solidFill>
                  <a:srgbClr val="FF0000"/>
                </a:solidFill>
                <a:sym typeface="Wingdings" pitchFamily="2" charset="2"/>
              </a:rPr>
              <a:t> </a:t>
            </a:r>
            <a:r>
              <a:rPr lang="en-US" dirty="0">
                <a:solidFill>
                  <a:srgbClr val="FF0000"/>
                </a:solidFill>
              </a:rPr>
              <a:t>Momentum advection zero</a:t>
            </a:r>
          </a:p>
          <a:p>
            <a:endParaRPr lang="en-US" dirty="0">
              <a:solidFill>
                <a:srgbClr val="FF0000"/>
              </a:solidFill>
            </a:endParaRPr>
          </a:p>
          <a:p>
            <a:r>
              <a:rPr lang="en-US" u="sng" dirty="0">
                <a:solidFill>
                  <a:srgbClr val="FF0000"/>
                </a:solidFill>
              </a:rPr>
              <a:t>Thermal advection alone is acting to break TW balance condition</a:t>
            </a:r>
          </a:p>
        </p:txBody>
      </p:sp>
      <p:sp>
        <p:nvSpPr>
          <p:cNvPr id="7" name="Right Arrow 6">
            <a:extLst>
              <a:ext uri="{FF2B5EF4-FFF2-40B4-BE49-F238E27FC236}">
                <a16:creationId xmlns:a16="http://schemas.microsoft.com/office/drawing/2014/main" id="{B9A35E92-BDE9-8442-93B8-5C8FE634B168}"/>
              </a:ext>
            </a:extLst>
          </p:cNvPr>
          <p:cNvSpPr/>
          <p:nvPr/>
        </p:nvSpPr>
        <p:spPr bwMode="auto">
          <a:xfrm>
            <a:off x="1295400" y="3810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ight Arrow 7">
            <a:extLst>
              <a:ext uri="{FF2B5EF4-FFF2-40B4-BE49-F238E27FC236}">
                <a16:creationId xmlns:a16="http://schemas.microsoft.com/office/drawing/2014/main" id="{E1912113-9DE9-0945-8D53-02476C70CA90}"/>
              </a:ext>
            </a:extLst>
          </p:cNvPr>
          <p:cNvSpPr/>
          <p:nvPr/>
        </p:nvSpPr>
        <p:spPr bwMode="auto">
          <a:xfrm>
            <a:off x="1295400" y="1600200"/>
            <a:ext cx="762000" cy="304800"/>
          </a:xfrm>
          <a:prstGeom prst="rightArrow">
            <a:avLst/>
          </a:prstGeom>
          <a:noFill/>
          <a:ln w="12700"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8799A8EA-C45E-A543-8BC3-096D8D764F6F}"/>
              </a:ext>
            </a:extLst>
          </p:cNvPr>
          <p:cNvSpPr txBox="1"/>
          <p:nvPr/>
        </p:nvSpPr>
        <p:spPr>
          <a:xfrm>
            <a:off x="0" y="2743200"/>
            <a:ext cx="2698175" cy="461665"/>
          </a:xfrm>
          <a:prstGeom prst="rect">
            <a:avLst/>
          </a:prstGeom>
          <a:noFill/>
        </p:spPr>
        <p:txBody>
          <a:bodyPr wrap="none" rtlCol="0">
            <a:spAutoFit/>
          </a:bodyPr>
          <a:lstStyle/>
          <a:p>
            <a:r>
              <a:rPr lang="en-US" dirty="0">
                <a:solidFill>
                  <a:srgbClr val="06942B"/>
                </a:solidFill>
              </a:rPr>
              <a:t>a balance condition”</a:t>
            </a:r>
          </a:p>
        </p:txBody>
      </p:sp>
      <p:sp>
        <p:nvSpPr>
          <p:cNvPr id="10" name="TextBox 9">
            <a:extLst>
              <a:ext uri="{FF2B5EF4-FFF2-40B4-BE49-F238E27FC236}">
                <a16:creationId xmlns:a16="http://schemas.microsoft.com/office/drawing/2014/main" id="{716C5DEC-5EF4-D642-8598-CEFD5DE1D67C}"/>
              </a:ext>
            </a:extLst>
          </p:cNvPr>
          <p:cNvSpPr txBox="1"/>
          <p:nvPr/>
        </p:nvSpPr>
        <p:spPr>
          <a:xfrm>
            <a:off x="399094" y="6396335"/>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p:spTree>
    <p:extLst>
      <p:ext uri="{BB962C8B-B14F-4D97-AF65-F5344CB8AC3E}">
        <p14:creationId xmlns:p14="http://schemas.microsoft.com/office/powerpoint/2010/main" val="1112969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762000" y="0"/>
            <a:ext cx="7772400" cy="685800"/>
          </a:xfrm>
          <a:solidFill>
            <a:schemeClr val="tx1"/>
          </a:solidFill>
          <a:ln/>
        </p:spPr>
        <p:txBody>
          <a:bodyPr/>
          <a:lstStyle/>
          <a:p>
            <a:r>
              <a:rPr lang="en-US" sz="3200" b="1">
                <a:solidFill>
                  <a:schemeClr val="bg2"/>
                </a:solidFill>
              </a:rPr>
              <a:t>Frontal Collapse</a:t>
            </a:r>
          </a:p>
        </p:txBody>
      </p:sp>
      <p:sp>
        <p:nvSpPr>
          <p:cNvPr id="667651" name="Text Box 3"/>
          <p:cNvSpPr txBox="1">
            <a:spLocks noChangeArrowheads="1"/>
          </p:cNvSpPr>
          <p:nvPr/>
        </p:nvSpPr>
        <p:spPr bwMode="auto">
          <a:xfrm>
            <a:off x="0" y="1066800"/>
            <a:ext cx="8915400" cy="2308324"/>
          </a:xfrm>
          <a:prstGeom prst="rect">
            <a:avLst/>
          </a:prstGeom>
          <a:noFill/>
          <a:ln w="12700">
            <a:noFill/>
            <a:miter lim="800000"/>
            <a:headEnd/>
            <a:tailEnd/>
          </a:ln>
          <a:effectLst/>
        </p:spPr>
        <p:txBody>
          <a:bodyPr>
            <a:spAutoFit/>
          </a:bodyPr>
          <a:lstStyle/>
          <a:p>
            <a:pPr algn="l">
              <a:buFont typeface="Symbol" pitchFamily="18" charset="2"/>
              <a:buNone/>
            </a:pPr>
            <a:r>
              <a:rPr lang="en-US" dirty="0">
                <a:solidFill>
                  <a:schemeClr val="bg2"/>
                </a:solidFill>
                <a:latin typeface="Arial" pitchFamily="34" charset="0"/>
              </a:rPr>
              <a:t>Near-surface fronts can be associated with a </a:t>
            </a:r>
            <a:r>
              <a:rPr lang="en-US" i="1" dirty="0">
                <a:solidFill>
                  <a:schemeClr val="bg2"/>
                </a:solidFill>
                <a:latin typeface="Arial" pitchFamily="34" charset="0"/>
              </a:rPr>
              <a:t>narrow cold-frontal rainband  (NCFR),</a:t>
            </a:r>
            <a:r>
              <a:rPr lang="en-US" dirty="0">
                <a:solidFill>
                  <a:schemeClr val="bg2"/>
                </a:solidFill>
                <a:latin typeface="Arial" pitchFamily="34" charset="0"/>
              </a:rPr>
              <a:t> “rope cloud” in satellite/radar imagery</a:t>
            </a:r>
          </a:p>
          <a:p>
            <a:pPr algn="l">
              <a:buFont typeface="Symbol" pitchFamily="18" charset="2"/>
              <a:buNone/>
            </a:pPr>
            <a:endParaRPr lang="en-US" dirty="0">
              <a:solidFill>
                <a:schemeClr val="bg2"/>
              </a:solidFill>
              <a:latin typeface="Arial" pitchFamily="34" charset="0"/>
            </a:endParaRPr>
          </a:p>
          <a:p>
            <a:pPr algn="l"/>
            <a:r>
              <a:rPr lang="en-US" dirty="0">
                <a:solidFill>
                  <a:schemeClr val="bg2"/>
                </a:solidFill>
                <a:latin typeface="Arial" pitchFamily="34" charset="0"/>
              </a:rPr>
              <a:t>How does discontinuity form?  Ageostrophic contribution to FG strongest at surface, </a:t>
            </a:r>
            <a:r>
              <a:rPr lang="en-US" u="sng" dirty="0">
                <a:solidFill>
                  <a:schemeClr val="bg2"/>
                </a:solidFill>
                <a:latin typeface="Arial" pitchFamily="34" charset="0"/>
              </a:rPr>
              <a:t>no vertical motion can compensate it there</a:t>
            </a:r>
          </a:p>
          <a:p>
            <a:pPr algn="l"/>
            <a:endParaRPr lang="en-US" dirty="0">
              <a:solidFill>
                <a:schemeClr val="bg2"/>
              </a:solidFill>
              <a:latin typeface="Arial" pitchFamily="34" charset="0"/>
            </a:endParaRPr>
          </a:p>
        </p:txBody>
      </p:sp>
      <p:pic>
        <p:nvPicPr>
          <p:cNvPr id="667653" name="Picture 5"/>
          <p:cNvPicPr>
            <a:picLocks noChangeAspect="1" noChangeArrowheads="1"/>
          </p:cNvPicPr>
          <p:nvPr/>
        </p:nvPicPr>
        <p:blipFill>
          <a:blip r:embed="rId3" cstate="print"/>
          <a:srcRect/>
          <a:stretch>
            <a:fillRect/>
          </a:stretch>
        </p:blipFill>
        <p:spPr bwMode="auto">
          <a:xfrm>
            <a:off x="2514600" y="3048000"/>
            <a:ext cx="3657600" cy="36576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5251"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2"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5253"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4"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5"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5256"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5258" name="Picture 10" descr="rope_15zz"/>
          <p:cNvPicPr>
            <a:picLocks noChangeAspect="1" noChangeArrowheads="1"/>
          </p:cNvPicPr>
          <p:nvPr/>
        </p:nvPicPr>
        <p:blipFill>
          <a:blip r:embed="rId3" cstate="print"/>
          <a:srcRect l="21933" r="15100"/>
          <a:stretch>
            <a:fillRect/>
          </a:stretch>
        </p:blipFill>
        <p:spPr bwMode="auto">
          <a:xfrm>
            <a:off x="304800" y="-15875"/>
            <a:ext cx="8534400" cy="6873875"/>
          </a:xfrm>
          <a:prstGeom prst="rect">
            <a:avLst/>
          </a:prstGeom>
          <a:noFill/>
          <a:ln w="9525">
            <a:noFill/>
            <a:miter lim="800000"/>
            <a:headEnd/>
            <a:tailEnd/>
          </a:ln>
        </p:spPr>
      </p:pic>
      <p:sp>
        <p:nvSpPr>
          <p:cNvPr id="565260" name="Rectangle 12"/>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0" name="Picture 10"/>
          <p:cNvPicPr>
            <a:picLocks noChangeAspect="1" noChangeArrowheads="1"/>
          </p:cNvPicPr>
          <p:nvPr/>
        </p:nvPicPr>
        <p:blipFill>
          <a:blip r:embed="rId3" cstate="print"/>
          <a:srcRect t="17778"/>
          <a:stretch>
            <a:fillRect/>
          </a:stretch>
        </p:blipFill>
        <p:spPr bwMode="auto">
          <a:xfrm>
            <a:off x="0" y="-33338"/>
            <a:ext cx="8382000" cy="6891338"/>
          </a:xfrm>
          <a:prstGeom prst="rect">
            <a:avLst/>
          </a:prstGeom>
          <a:noFill/>
          <a:ln w="9525">
            <a:noFill/>
            <a:miter lim="800000"/>
            <a:headEnd/>
            <a:tailEnd/>
          </a:ln>
        </p:spPr>
      </p:pic>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dirty="0">
                <a:solidFill>
                  <a:schemeClr val="tx1"/>
                </a:solidFill>
              </a:rPr>
              <a:t>Frontal Collapse and Narrow Cold Frontal </a:t>
            </a:r>
            <a:r>
              <a:rPr lang="en-US" sz="1800" b="1" dirty="0" err="1">
                <a:solidFill>
                  <a:schemeClr val="tx1"/>
                </a:solidFill>
              </a:rPr>
              <a:t>Rainbands</a:t>
            </a:r>
            <a:r>
              <a:rPr lang="en-US" sz="1800" b="1" dirty="0">
                <a:solidFill>
                  <a:schemeClr val="tx1"/>
                </a:solidFill>
              </a:rPr>
              <a:t> (NCFR)</a:t>
            </a:r>
          </a:p>
        </p:txBody>
      </p:sp>
      <p:sp>
        <p:nvSpPr>
          <p:cNvPr id="563211" name="Rectangle 11"/>
          <p:cNvSpPr>
            <a:spLocks noChangeArrowheads="1"/>
          </p:cNvSpPr>
          <p:nvPr/>
        </p:nvSpPr>
        <p:spPr bwMode="auto">
          <a:xfrm>
            <a:off x="0" y="6172200"/>
            <a:ext cx="6323013" cy="457200"/>
          </a:xfrm>
          <a:prstGeom prst="rect">
            <a:avLst/>
          </a:prstGeom>
          <a:noFill/>
          <a:ln w="12700">
            <a:noFill/>
            <a:miter lim="800000"/>
            <a:headEnd/>
            <a:tailEnd/>
          </a:ln>
          <a:effectLst/>
        </p:spPr>
        <p:txBody>
          <a:bodyPr wrap="none" anchor="ctr">
            <a:spAutoFit/>
          </a:bodyPr>
          <a:lstStyle/>
          <a:p>
            <a:pPr algn="l"/>
            <a:r>
              <a:rPr lang="en-US" dirty="0"/>
              <a:t>http://cimss.ssec.wisc.edu/goes/blog/archives/555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9" name="Rectangle 9"/>
          <p:cNvSpPr>
            <a:spLocks noGrp="1" noChangeArrowheads="1"/>
          </p:cNvSpPr>
          <p:nvPr>
            <p:ph type="title"/>
          </p:nvPr>
        </p:nvSpPr>
        <p:spPr>
          <a:xfrm>
            <a:off x="609600" y="76200"/>
            <a:ext cx="6858000" cy="457200"/>
          </a:xfrm>
          <a:noFill/>
          <a:ln/>
        </p:spPr>
        <p:txBody>
          <a:bodyPr/>
          <a:lstStyle/>
          <a:p>
            <a:r>
              <a:rPr lang="en-US" sz="1800" b="1">
                <a:solidFill>
                  <a:schemeClr val="tx1"/>
                </a:solidFill>
              </a:rPr>
              <a:t>Frontal Collapse and Narrow Cold Frontal Rainbands (NCFR)</a:t>
            </a:r>
          </a:p>
        </p:txBody>
      </p:sp>
      <p:pic>
        <p:nvPicPr>
          <p:cNvPr id="12" name="Picture 11" descr="rope_15z.gif"/>
          <p:cNvPicPr>
            <a:picLocks noChangeAspect="1"/>
          </p:cNvPicPr>
          <p:nvPr/>
        </p:nvPicPr>
        <p:blipFill>
          <a:blip r:embed="rId3" cstate="print"/>
          <a:srcRect r="8167"/>
          <a:stretch>
            <a:fillRect/>
          </a:stretch>
        </p:blipFill>
        <p:spPr>
          <a:xfrm>
            <a:off x="0" y="-1"/>
            <a:ext cx="9244824" cy="6858001"/>
          </a:xfrm>
          <a:prstGeom prst="rect">
            <a:avLst/>
          </a:prstGeom>
        </p:spPr>
      </p:pic>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3203" name="Rectangle 3"/>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4" name="Rectangle 4"/>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3205" name="Rectangle 5"/>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6"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7"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3208"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13"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1515 UTC Thursday 20 October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pic>
        <p:nvPicPr>
          <p:cNvPr id="14" name="Picture 13" descr="rope_18z.gif"/>
          <p:cNvPicPr>
            <a:picLocks noChangeAspect="1"/>
          </p:cNvPicPr>
          <p:nvPr/>
        </p:nvPicPr>
        <p:blipFill>
          <a:blip r:embed="rId3" cstate="print"/>
          <a:srcRect r="8333"/>
          <a:stretch>
            <a:fillRect/>
          </a:stretch>
        </p:blipFill>
        <p:spPr>
          <a:xfrm>
            <a:off x="0" y="0"/>
            <a:ext cx="9228044" cy="6858000"/>
          </a:xfrm>
          <a:prstGeom prst="rect">
            <a:avLst/>
          </a:prstGeom>
        </p:spPr>
      </p:pic>
      <p:sp>
        <p:nvSpPr>
          <p:cNvPr id="16" name="Rectangle 9"/>
          <p:cNvSpPr txBox="1">
            <a:spLocks noChangeArrowheads="1"/>
          </p:cNvSpPr>
          <p:nvPr/>
        </p:nvSpPr>
        <p:spPr bwMode="auto">
          <a:xfrm>
            <a:off x="762000" y="228600"/>
            <a:ext cx="6858000" cy="457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ea typeface="+mj-ea"/>
                <a:cs typeface="+mj-cs"/>
              </a:rPr>
              <a:t>Frontal Collapse and Narrow Cold Frontal </a:t>
            </a:r>
            <a:r>
              <a:rPr kumimoji="0" lang="en-US" sz="1800" b="1" i="0" u="none" strike="noStrike" kern="0" cap="none" spc="0" normalizeH="0" baseline="0" noProof="0" dirty="0" err="1">
                <a:ln>
                  <a:noFill/>
                </a:ln>
                <a:solidFill>
                  <a:schemeClr val="tx1"/>
                </a:solidFill>
                <a:effectLst/>
                <a:uLnTx/>
                <a:uFillTx/>
                <a:latin typeface="+mj-lt"/>
                <a:ea typeface="+mj-ea"/>
                <a:cs typeface="+mj-cs"/>
              </a:rPr>
              <a:t>Rainbands</a:t>
            </a:r>
            <a:r>
              <a:rPr kumimoji="0" lang="en-US" sz="1800" b="1" i="0" u="none" strike="noStrike" kern="0" cap="none" spc="0" normalizeH="0" baseline="0" noProof="0" dirty="0">
                <a:ln>
                  <a:noFill/>
                </a:ln>
                <a:solidFill>
                  <a:schemeClr val="tx1"/>
                </a:solidFill>
                <a:effectLst/>
                <a:uLnTx/>
                <a:uFillTx/>
                <a:latin typeface="+mj-lt"/>
                <a:ea typeface="+mj-ea"/>
                <a:cs typeface="+mj-cs"/>
              </a:rPr>
              <a:t> (NCFR)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dirty="0">
                <a:latin typeface="+mj-lt"/>
                <a:ea typeface="+mj-ea"/>
                <a:cs typeface="+mj-cs"/>
              </a:rPr>
              <a:t>18:15 UTC 20 Oct 2011</a:t>
            </a:r>
            <a:endParaRPr kumimoji="0" lang="en-US" sz="1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762000" y="0"/>
            <a:ext cx="7772400" cy="685800"/>
          </a:xfrm>
          <a:solidFill>
            <a:schemeClr val="tx1"/>
          </a:solidFill>
          <a:ln/>
        </p:spPr>
        <p:txBody>
          <a:bodyPr/>
          <a:lstStyle/>
          <a:p>
            <a:r>
              <a:rPr lang="en-US" sz="3200" dirty="0">
                <a:solidFill>
                  <a:schemeClr val="bg2"/>
                </a:solidFill>
              </a:rPr>
              <a:t>Frontal Collapse and NCFR: 15 Nov 2007</a:t>
            </a:r>
          </a:p>
        </p:txBody>
      </p:sp>
      <p:sp>
        <p:nvSpPr>
          <p:cNvPr id="5693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pPr algn="l"/>
            <a:r>
              <a:rPr lang="en-US" sz="1100"/>
              <a:t> </a:t>
            </a:r>
            <a:endParaRPr lang="en-US"/>
          </a:p>
        </p:txBody>
      </p:sp>
      <p:sp>
        <p:nvSpPr>
          <p:cNvPr id="5693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endParaRPr lang="en-US"/>
          </a:p>
        </p:txBody>
      </p:sp>
      <p:sp>
        <p:nvSpPr>
          <p:cNvPr id="5693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sp>
        <p:nvSpPr>
          <p:cNvPr id="5693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endParaRPr lang="en-US"/>
          </a:p>
        </p:txBody>
      </p:sp>
      <p:pic>
        <p:nvPicPr>
          <p:cNvPr id="569354" name="Picture 10" descr="ncfr_loop"/>
          <p:cNvPicPr>
            <a:picLocks noChangeAspect="1" noChangeArrowheads="1" noCrop="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0"/>
            <a:ext cx="7772400" cy="838200"/>
          </a:xfrm>
        </p:spPr>
        <p:txBody>
          <a:bodyPr/>
          <a:lstStyle/>
          <a:p>
            <a:r>
              <a:rPr lang="en-US" dirty="0">
                <a:solidFill>
                  <a:schemeClr val="bg2"/>
                </a:solidFill>
              </a:rPr>
              <a:t>Recap</a:t>
            </a:r>
          </a:p>
        </p:txBody>
      </p:sp>
      <p:sp>
        <p:nvSpPr>
          <p:cNvPr id="58371" name="Text Box 3"/>
          <p:cNvSpPr txBox="1">
            <a:spLocks noChangeArrowheads="1"/>
          </p:cNvSpPr>
          <p:nvPr/>
        </p:nvSpPr>
        <p:spPr bwMode="auto">
          <a:xfrm>
            <a:off x="533400" y="990600"/>
            <a:ext cx="8077200" cy="467820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Why is it important to include non-QG effects in frontal dynamics?</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Because flow is not QG in </a:t>
            </a:r>
            <a:r>
              <a:rPr lang="en-US" dirty="0">
                <a:solidFill>
                  <a:srgbClr val="06942B"/>
                </a:solidFill>
                <a:latin typeface="Arial" pitchFamily="34" charset="0"/>
              </a:rPr>
              <a:t>cross-front direction</a:t>
            </a:r>
          </a:p>
          <a:p>
            <a:pPr marL="742950" lvl="1" indent="-285750"/>
            <a:endParaRPr lang="en-US" sz="1000" dirty="0">
              <a:solidFill>
                <a:srgbClr val="0070C0"/>
              </a:solidFill>
              <a:latin typeface="Arial" pitchFamily="34" charset="0"/>
            </a:endParaRPr>
          </a:p>
          <a:p>
            <a:pPr marL="742950" lvl="1" indent="-285750"/>
            <a:r>
              <a:rPr lang="en-US" dirty="0">
                <a:solidFill>
                  <a:srgbClr val="0070C0"/>
                </a:solidFill>
                <a:latin typeface="Arial" pitchFamily="34" charset="0"/>
              </a:rPr>
              <a:t>Ageostrophic advection by frontal circulation important</a:t>
            </a:r>
          </a:p>
          <a:p>
            <a:pPr marL="742950" lvl="1" indent="-285750"/>
            <a:endParaRPr lang="en-US" dirty="0">
              <a:solidFill>
                <a:srgbClr val="0070C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are fronts typically most intense at the surface?</a:t>
            </a:r>
          </a:p>
          <a:p>
            <a:pPr marL="231775" indent="-231775"/>
            <a:endParaRPr lang="en-US" dirty="0">
              <a:solidFill>
                <a:srgbClr val="000000"/>
              </a:solidFill>
              <a:latin typeface="Arial" pitchFamily="34" charset="0"/>
            </a:endParaRPr>
          </a:p>
          <a:p>
            <a:pPr marL="742950" lvl="1" indent="-285750"/>
            <a:r>
              <a:rPr lang="en-US" dirty="0">
                <a:solidFill>
                  <a:srgbClr val="0070C0"/>
                </a:solidFill>
                <a:latin typeface="Arial" pitchFamily="34" charset="0"/>
              </a:rPr>
              <a:t>Compensating warming/cooling due to vertical motion, which weakens front aloft, cannot work at surface</a:t>
            </a:r>
          </a:p>
          <a:p>
            <a:pPr marL="231775" indent="-231775"/>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dissolve">
                                      <p:cBhvr>
                                        <p:cTn id="7" dur="500"/>
                                        <p:tgtEl>
                                          <p:spTgt spid="58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371">
                                            <p:txEl>
                                              <p:pRg st="2" end="2"/>
                                            </p:txEl>
                                          </p:spTgt>
                                        </p:tgtEl>
                                        <p:attrNameLst>
                                          <p:attrName>style.visibility</p:attrName>
                                        </p:attrNameLst>
                                      </p:cBhvr>
                                      <p:to>
                                        <p:strVal val="visible"/>
                                      </p:to>
                                    </p:set>
                                    <p:animEffect transition="in" filter="dissolve">
                                      <p:cBhvr>
                                        <p:cTn id="12" dur="500"/>
                                        <p:tgtEl>
                                          <p:spTgt spid="583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371">
                                            <p:txEl>
                                              <p:pRg st="4" end="4"/>
                                            </p:txEl>
                                          </p:spTgt>
                                        </p:tgtEl>
                                        <p:attrNameLst>
                                          <p:attrName>style.visibility</p:attrName>
                                        </p:attrNameLst>
                                      </p:cBhvr>
                                      <p:to>
                                        <p:strVal val="visible"/>
                                      </p:to>
                                    </p:set>
                                    <p:animEffect transition="in" filter="dissolve">
                                      <p:cBhvr>
                                        <p:cTn id="17" dur="500"/>
                                        <p:tgtEl>
                                          <p:spTgt spid="583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371">
                                            <p:txEl>
                                              <p:pRg st="7" end="7"/>
                                            </p:txEl>
                                          </p:spTgt>
                                        </p:tgtEl>
                                        <p:attrNameLst>
                                          <p:attrName>style.visibility</p:attrName>
                                        </p:attrNameLst>
                                      </p:cBhvr>
                                      <p:to>
                                        <p:strVal val="visible"/>
                                      </p:to>
                                    </p:set>
                                    <p:animEffect transition="in" filter="dissolve">
                                      <p:cBhvr>
                                        <p:cTn id="22" dur="500"/>
                                        <p:tgtEl>
                                          <p:spTgt spid="5837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371">
                                            <p:txEl>
                                              <p:pRg st="9" end="9"/>
                                            </p:txEl>
                                          </p:spTgt>
                                        </p:tgtEl>
                                        <p:attrNameLst>
                                          <p:attrName>style.visibility</p:attrName>
                                        </p:attrNameLst>
                                      </p:cBhvr>
                                      <p:to>
                                        <p:strVal val="visible"/>
                                      </p:to>
                                    </p:set>
                                    <p:animEffect transition="in" filter="dissolve">
                                      <p:cBhvr>
                                        <p:cTn id="27" dur="500"/>
                                        <p:tgtEl>
                                          <p:spTgt spid="583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685800" y="76200"/>
            <a:ext cx="7772400" cy="685800"/>
          </a:xfrm>
          <a:solidFill>
            <a:schemeClr val="tx1"/>
          </a:solidFill>
          <a:ln/>
        </p:spPr>
        <p:txBody>
          <a:bodyPr/>
          <a:lstStyle/>
          <a:p>
            <a:r>
              <a:rPr lang="en-US" sz="2800">
                <a:solidFill>
                  <a:schemeClr val="bg2"/>
                </a:solidFill>
              </a:rPr>
              <a:t>Types of cold-frontal rainbands</a:t>
            </a:r>
          </a:p>
        </p:txBody>
      </p:sp>
      <p:sp>
        <p:nvSpPr>
          <p:cNvPr id="778243" name="Text Box 3"/>
          <p:cNvSpPr txBox="1">
            <a:spLocks noChangeArrowheads="1"/>
          </p:cNvSpPr>
          <p:nvPr/>
        </p:nvSpPr>
        <p:spPr bwMode="auto">
          <a:xfrm>
            <a:off x="381000" y="900113"/>
            <a:ext cx="8458200" cy="7016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Based on airflow relative to front, and location of precipitation, can classify most cold fronts as “katafront” or “anafront” structures</a:t>
            </a:r>
          </a:p>
        </p:txBody>
      </p:sp>
      <p:pic>
        <p:nvPicPr>
          <p:cNvPr id="778244" name="Picture 4" descr="rainbands"/>
          <p:cNvPicPr>
            <a:picLocks noChangeAspect="1" noChangeArrowheads="1"/>
          </p:cNvPicPr>
          <p:nvPr/>
        </p:nvPicPr>
        <p:blipFill>
          <a:blip r:embed="rId3" cstate="print"/>
          <a:srcRect l="36667"/>
          <a:stretch>
            <a:fillRect/>
          </a:stretch>
        </p:blipFill>
        <p:spPr bwMode="auto">
          <a:xfrm>
            <a:off x="1371600" y="2073275"/>
            <a:ext cx="5791200" cy="4175125"/>
          </a:xfrm>
          <a:prstGeom prst="rect">
            <a:avLst/>
          </a:prstGeom>
          <a:noFill/>
        </p:spPr>
      </p:pic>
      <p:sp>
        <p:nvSpPr>
          <p:cNvPr id="778245" name="Text Box 5"/>
          <p:cNvSpPr txBox="1">
            <a:spLocks noChangeArrowheads="1"/>
          </p:cNvSpPr>
          <p:nvPr/>
        </p:nvSpPr>
        <p:spPr bwMode="auto">
          <a:xfrm>
            <a:off x="14478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a.) Katafront</a:t>
            </a:r>
          </a:p>
        </p:txBody>
      </p:sp>
      <p:sp>
        <p:nvSpPr>
          <p:cNvPr id="778246" name="Text Box 6"/>
          <p:cNvSpPr txBox="1">
            <a:spLocks noChangeArrowheads="1"/>
          </p:cNvSpPr>
          <p:nvPr/>
        </p:nvSpPr>
        <p:spPr bwMode="auto">
          <a:xfrm>
            <a:off x="4419600" y="5638800"/>
            <a:ext cx="2667000" cy="519113"/>
          </a:xfrm>
          <a:prstGeom prst="rect">
            <a:avLst/>
          </a:prstGeom>
          <a:solidFill>
            <a:schemeClr val="tx1"/>
          </a:solidFill>
          <a:ln w="12700">
            <a:noFill/>
            <a:miter lim="800000"/>
            <a:headEnd/>
            <a:tailEnd/>
          </a:ln>
          <a:effectLst/>
        </p:spPr>
        <p:txBody>
          <a:bodyPr>
            <a:spAutoFit/>
          </a:bodyPr>
          <a:lstStyle/>
          <a:p>
            <a:pPr>
              <a:spcBef>
                <a:spcPct val="50000"/>
              </a:spcBef>
            </a:pPr>
            <a:r>
              <a:rPr lang="en-US" sz="2800" b="1">
                <a:solidFill>
                  <a:srgbClr val="000000"/>
                </a:solidFill>
              </a:rPr>
              <a:t>b.) Anafront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a.) Katafront structure</a:t>
            </a:r>
          </a:p>
        </p:txBody>
      </p:sp>
      <p:sp>
        <p:nvSpPr>
          <p:cNvPr id="122880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28804" name="Picture 4" descr="browning_kata"/>
          <p:cNvPicPr>
            <a:picLocks noChangeAspect="1" noChangeArrowheads="1"/>
          </p:cNvPicPr>
          <p:nvPr/>
        </p:nvPicPr>
        <p:blipFill>
          <a:blip r:embed="rId3" cstate="print"/>
          <a:srcRect l="27754" t="2907" r="25365" b="53049"/>
          <a:stretch>
            <a:fillRect/>
          </a:stretch>
        </p:blipFill>
        <p:spPr bwMode="auto">
          <a:xfrm>
            <a:off x="685800" y="4038600"/>
            <a:ext cx="3352800" cy="2705100"/>
          </a:xfrm>
          <a:prstGeom prst="rect">
            <a:avLst/>
          </a:prstGeom>
          <a:noFill/>
          <a:ln w="9525">
            <a:noFill/>
            <a:miter lim="800000"/>
            <a:headEnd/>
            <a:tailEnd/>
          </a:ln>
        </p:spPr>
      </p:pic>
      <p:pic>
        <p:nvPicPr>
          <p:cNvPr id="1228805" name="Picture 5" descr="browning_kata"/>
          <p:cNvPicPr>
            <a:picLocks noChangeAspect="1" noChangeArrowheads="1"/>
          </p:cNvPicPr>
          <p:nvPr/>
        </p:nvPicPr>
        <p:blipFill>
          <a:blip r:embed="rId3" cstate="print"/>
          <a:srcRect l="15648" t="49828" r="13200" b="17709"/>
          <a:stretch>
            <a:fillRect/>
          </a:stretch>
        </p:blipFill>
        <p:spPr bwMode="auto">
          <a:xfrm>
            <a:off x="685800" y="1182688"/>
            <a:ext cx="6829425" cy="2674937"/>
          </a:xfrm>
          <a:prstGeom prst="rect">
            <a:avLst/>
          </a:prstGeom>
          <a:noFill/>
          <a:ln w="9525">
            <a:noFill/>
            <a:miter lim="800000"/>
            <a:headEnd/>
            <a:tailEnd/>
          </a:ln>
        </p:spPr>
      </p:pic>
      <p:sp>
        <p:nvSpPr>
          <p:cNvPr id="1228806" name="Text Box 6"/>
          <p:cNvSpPr txBox="1">
            <a:spLocks noChangeArrowheads="1"/>
          </p:cNvSpPr>
          <p:nvPr/>
        </p:nvSpPr>
        <p:spPr bwMode="auto">
          <a:xfrm>
            <a:off x="4343400" y="4191000"/>
            <a:ext cx="43434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Forward-sloping ascent, precipitation concentrated at or ahead of surface cold front</a:t>
            </a:r>
          </a:p>
        </p:txBody>
      </p:sp>
      <p:sp>
        <p:nvSpPr>
          <p:cNvPr id="1228807" name="Text Box 7"/>
          <p:cNvSpPr txBox="1">
            <a:spLocks noChangeArrowheads="1"/>
          </p:cNvSpPr>
          <p:nvPr/>
        </p:nvSpPr>
        <p:spPr bwMode="auto">
          <a:xfrm>
            <a:off x="2514600" y="1676400"/>
            <a:ext cx="1752600" cy="822325"/>
          </a:xfrm>
          <a:prstGeom prst="rect">
            <a:avLst/>
          </a:prstGeom>
          <a:noFill/>
          <a:ln w="12700">
            <a:noFill/>
            <a:miter lim="800000"/>
            <a:headEnd/>
            <a:tailEnd/>
          </a:ln>
          <a:effectLst/>
        </p:spPr>
        <p:txBody>
          <a:bodyPr>
            <a:spAutoFit/>
          </a:bodyPr>
          <a:lstStyle/>
          <a:p>
            <a:pPr>
              <a:spcBef>
                <a:spcPct val="50000"/>
              </a:spcBef>
            </a:pPr>
            <a:r>
              <a:rPr lang="en-US">
                <a:solidFill>
                  <a:srgbClr val="0066CC"/>
                </a:solidFill>
              </a:rPr>
              <a:t>Cold front aloft (CFA)</a:t>
            </a:r>
          </a:p>
        </p:txBody>
      </p:sp>
      <p:sp>
        <p:nvSpPr>
          <p:cNvPr id="1228808" name="Freeform 8"/>
          <p:cNvSpPr>
            <a:spLocks/>
          </p:cNvSpPr>
          <p:nvPr/>
        </p:nvSpPr>
        <p:spPr bwMode="auto">
          <a:xfrm>
            <a:off x="3962400" y="1752600"/>
            <a:ext cx="228600" cy="1066800"/>
          </a:xfrm>
          <a:custGeom>
            <a:avLst/>
            <a:gdLst/>
            <a:ahLst/>
            <a:cxnLst>
              <a:cxn ang="0">
                <a:pos x="0" y="0"/>
              </a:cxn>
              <a:cxn ang="0">
                <a:pos x="96" y="240"/>
              </a:cxn>
              <a:cxn ang="0">
                <a:pos x="144" y="528"/>
              </a:cxn>
              <a:cxn ang="0">
                <a:pos x="96" y="672"/>
              </a:cxn>
            </a:cxnLst>
            <a:rect l="0" t="0" r="r" b="b"/>
            <a:pathLst>
              <a:path w="144" h="672">
                <a:moveTo>
                  <a:pt x="0" y="0"/>
                </a:moveTo>
                <a:cubicBezTo>
                  <a:pt x="36" y="76"/>
                  <a:pt x="72" y="152"/>
                  <a:pt x="96" y="240"/>
                </a:cubicBezTo>
                <a:cubicBezTo>
                  <a:pt x="120" y="328"/>
                  <a:pt x="144" y="456"/>
                  <a:pt x="144" y="528"/>
                </a:cubicBezTo>
                <a:cubicBezTo>
                  <a:pt x="144" y="600"/>
                  <a:pt x="120" y="636"/>
                  <a:pt x="96" y="672"/>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
        <p:nvSpPr>
          <p:cNvPr id="1228809" name="Freeform 9"/>
          <p:cNvSpPr>
            <a:spLocks/>
          </p:cNvSpPr>
          <p:nvPr/>
        </p:nvSpPr>
        <p:spPr bwMode="auto">
          <a:xfrm>
            <a:off x="1755775" y="4343400"/>
            <a:ext cx="682625" cy="1563688"/>
          </a:xfrm>
          <a:custGeom>
            <a:avLst/>
            <a:gdLst/>
            <a:ahLst/>
            <a:cxnLst>
              <a:cxn ang="0">
                <a:pos x="430" y="0"/>
              </a:cxn>
              <a:cxn ang="0">
                <a:pos x="384" y="363"/>
              </a:cxn>
              <a:cxn ang="0">
                <a:pos x="211" y="711"/>
              </a:cxn>
              <a:cxn ang="0">
                <a:pos x="0" y="985"/>
              </a:cxn>
            </a:cxnLst>
            <a:rect l="0" t="0" r="r" b="b"/>
            <a:pathLst>
              <a:path w="430" h="985">
                <a:moveTo>
                  <a:pt x="430" y="0"/>
                </a:moveTo>
                <a:cubicBezTo>
                  <a:pt x="422" y="60"/>
                  <a:pt x="420" y="245"/>
                  <a:pt x="384" y="363"/>
                </a:cubicBezTo>
                <a:cubicBezTo>
                  <a:pt x="348" y="481"/>
                  <a:pt x="275" y="607"/>
                  <a:pt x="211" y="711"/>
                </a:cubicBezTo>
                <a:cubicBezTo>
                  <a:pt x="147" y="815"/>
                  <a:pt x="44" y="928"/>
                  <a:pt x="0" y="985"/>
                </a:cubicBezTo>
              </a:path>
            </a:pathLst>
          </a:custGeom>
          <a:noFill/>
          <a:ln w="76200" cap="flat" cmpd="sng">
            <a:solidFill>
              <a:schemeClr val="bg1"/>
            </a:solidFill>
            <a:prstDash val="solid"/>
            <a:round/>
            <a:headEnd type="none" w="med" len="med"/>
            <a:tailEnd type="none" w="med" len="med"/>
          </a:ln>
          <a:effectLst/>
        </p:spPr>
        <p:txBody>
          <a:bodyPr/>
          <a:lstStyle/>
          <a:p>
            <a:endParaRPr lang="en-US">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b.) Anafront structure</a:t>
            </a:r>
          </a:p>
        </p:txBody>
      </p:sp>
      <p:sp>
        <p:nvSpPr>
          <p:cNvPr id="123904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239044" name="Picture 4" descr="browning_ana_2pan"/>
          <p:cNvPicPr>
            <a:picLocks noChangeAspect="1" noChangeArrowheads="1"/>
          </p:cNvPicPr>
          <p:nvPr/>
        </p:nvPicPr>
        <p:blipFill>
          <a:blip r:embed="rId3" cstate="print"/>
          <a:srcRect/>
          <a:stretch>
            <a:fillRect/>
          </a:stretch>
        </p:blipFill>
        <p:spPr bwMode="auto">
          <a:xfrm>
            <a:off x="0" y="1085850"/>
            <a:ext cx="9144000" cy="4273550"/>
          </a:xfrm>
          <a:prstGeom prst="rect">
            <a:avLst/>
          </a:prstGeom>
          <a:noFill/>
          <a:ln w="9525">
            <a:noFill/>
            <a:miter lim="800000"/>
            <a:headEnd/>
            <a:tailEnd/>
          </a:ln>
        </p:spPr>
      </p:pic>
      <p:sp>
        <p:nvSpPr>
          <p:cNvPr id="1239045" name="Text Box 5"/>
          <p:cNvSpPr txBox="1">
            <a:spLocks noChangeArrowheads="1"/>
          </p:cNvSpPr>
          <p:nvPr/>
        </p:nvSpPr>
        <p:spPr bwMode="auto">
          <a:xfrm>
            <a:off x="0" y="5426075"/>
            <a:ext cx="9144000" cy="830997"/>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Rearward-sloping ascent with warm conveyor belt overrunning cold air, heaviest precipitation at or behind surface front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CEB2A-0620-DD48-BF73-B20EFF373ADF}"/>
              </a:ext>
            </a:extLst>
          </p:cNvPr>
          <p:cNvPicPr>
            <a:picLocks noChangeAspect="1"/>
          </p:cNvPicPr>
          <p:nvPr/>
        </p:nvPicPr>
        <p:blipFill>
          <a:blip r:embed="rId2"/>
          <a:stretch>
            <a:fillRect/>
          </a:stretch>
        </p:blipFill>
        <p:spPr>
          <a:xfrm>
            <a:off x="2819400" y="3276600"/>
            <a:ext cx="3657600" cy="3398292"/>
          </a:xfrm>
          <a:prstGeom prst="rect">
            <a:avLst/>
          </a:prstGeom>
        </p:spPr>
      </p:pic>
      <p:sp>
        <p:nvSpPr>
          <p:cNvPr id="10" name="TextBox 9">
            <a:extLst>
              <a:ext uri="{FF2B5EF4-FFF2-40B4-BE49-F238E27FC236}">
                <a16:creationId xmlns:a16="http://schemas.microsoft.com/office/drawing/2014/main" id="{716C5DEC-5EF4-D642-8598-CEFD5DE1D67C}"/>
              </a:ext>
            </a:extLst>
          </p:cNvPr>
          <p:cNvSpPr txBox="1"/>
          <p:nvPr/>
        </p:nvSpPr>
        <p:spPr>
          <a:xfrm>
            <a:off x="304800" y="381000"/>
            <a:ext cx="8516306" cy="461665"/>
          </a:xfrm>
          <a:prstGeom prst="rect">
            <a:avLst/>
          </a:prstGeom>
          <a:noFill/>
        </p:spPr>
        <p:txBody>
          <a:bodyPr wrap="none" rtlCol="0">
            <a:spAutoFit/>
          </a:bodyPr>
          <a:lstStyle/>
          <a:p>
            <a:r>
              <a:rPr lang="en-US" dirty="0">
                <a:solidFill>
                  <a:srgbClr val="06942B"/>
                </a:solidFill>
              </a:rPr>
              <a:t>What is the secondary circulation that would act to maintain TWB?</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F59C57-9930-5042-9126-C81833A1E918}"/>
                  </a:ext>
                </a:extLst>
              </p:cNvPr>
              <p:cNvSpPr txBox="1"/>
              <p:nvPr/>
            </p:nvSpPr>
            <p:spPr>
              <a:xfrm>
                <a:off x="990601" y="1143000"/>
                <a:ext cx="7924800" cy="2112694"/>
              </a:xfrm>
              <a:prstGeom prst="rect">
                <a:avLst/>
              </a:prstGeom>
              <a:noFill/>
            </p:spPr>
            <p:txBody>
              <a:bodyPr wrap="square" rtlCol="0">
                <a:spAutoFit/>
              </a:bodyPr>
              <a:lstStyle/>
              <a:p>
                <a:pPr marL="457200" indent="-457200">
                  <a:buAutoNum type="arabicPeriod"/>
                </a:pPr>
                <a:r>
                  <a:rPr lang="en-US" dirty="0">
                    <a:solidFill>
                      <a:srgbClr val="06942B"/>
                    </a:solidFill>
                  </a:rPr>
                  <a:t>Sketch upper-level </a:t>
                </a:r>
                <a:r>
                  <a:rPr lang="en-US" i="1" dirty="0" err="1">
                    <a:solidFill>
                      <a:srgbClr val="06942B"/>
                    </a:solidFill>
                  </a:rPr>
                  <a:t>v</a:t>
                </a:r>
                <a:r>
                  <a:rPr lang="en-US" i="1" baseline="-25000" dirty="0" err="1">
                    <a:solidFill>
                      <a:srgbClr val="06942B"/>
                    </a:solidFill>
                  </a:rPr>
                  <a:t>a</a:t>
                </a:r>
                <a:r>
                  <a:rPr lang="en-US" dirty="0">
                    <a:solidFill>
                      <a:srgbClr val="06942B"/>
                    </a:solidFill>
                  </a:rPr>
                  <a:t> that would generate needed shear</a:t>
                </a:r>
              </a:p>
              <a:p>
                <a:pPr marL="914400" lvl="1" indent="-457200">
                  <a:buFont typeface="Arial" panose="020B0604020202020204" pitchFamily="34" charset="0"/>
                  <a:buChar char="•"/>
                </a:pPr>
                <a:r>
                  <a:rPr lang="en-US" dirty="0">
                    <a:solidFill>
                      <a:srgbClr val="06942B"/>
                    </a:solidFill>
                  </a:rPr>
                  <a:t>via </a:t>
                </a:r>
                <a14:m>
                  <m:oMath xmlns:m="http://schemas.openxmlformats.org/officeDocument/2006/math">
                    <m:f>
                      <m:fPr>
                        <m:ctrlPr>
                          <a:rPr lang="en-US" b="0" i="1" smtClean="0">
                            <a:solidFill>
                              <a:srgbClr val="06942B"/>
                            </a:solidFill>
                            <a:latin typeface="Cambria Math" panose="02040503050406030204" pitchFamily="18" charset="0"/>
                            <a:ea typeface="Cambria Math" panose="02040503050406030204" pitchFamily="18" charset="0"/>
                          </a:rPr>
                        </m:ctrlPr>
                      </m:fPr>
                      <m:num>
                        <m:r>
                          <a:rPr lang="en-US"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𝑢</m:t>
                        </m:r>
                      </m:num>
                      <m:den>
                        <m:r>
                          <a:rPr lang="en-US" b="0"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𝑡</m:t>
                        </m:r>
                      </m:den>
                    </m:f>
                    <m:r>
                      <a:rPr lang="en-US" b="0" i="1" smtClean="0">
                        <a:solidFill>
                          <a:srgbClr val="06942B"/>
                        </a:solidFill>
                        <a:latin typeface="Cambria Math" panose="02040503050406030204" pitchFamily="18" charset="0"/>
                        <a:ea typeface="Cambria Math" panose="02040503050406030204" pitchFamily="18" charset="0"/>
                      </a:rPr>
                      <m:t>=</m:t>
                    </m:r>
                    <m:r>
                      <a:rPr lang="en-US" b="0" i="1" smtClean="0">
                        <a:solidFill>
                          <a:srgbClr val="06942B"/>
                        </a:solidFill>
                        <a:latin typeface="Cambria Math" panose="02040503050406030204" pitchFamily="18" charset="0"/>
                        <a:ea typeface="Cambria Math" panose="02040503050406030204" pitchFamily="18" charset="0"/>
                      </a:rPr>
                      <m:t>𝑓𝑣𝑎</m:t>
                    </m:r>
                  </m:oMath>
                </a14:m>
                <a:endParaRPr lang="en-US" dirty="0">
                  <a:solidFill>
                    <a:srgbClr val="06942B"/>
                  </a:solidFill>
                </a:endParaRPr>
              </a:p>
              <a:p>
                <a:pPr marL="457200" indent="-457200">
                  <a:buAutoNum type="arabicPeriod"/>
                </a:pPr>
                <a:r>
                  <a:rPr lang="en-US" dirty="0">
                    <a:solidFill>
                      <a:srgbClr val="06942B"/>
                    </a:solidFill>
                  </a:rPr>
                  <a:t>Infer rising and sinking motions from mass continuity </a:t>
                </a:r>
              </a:p>
              <a:p>
                <a:pPr marL="457200" indent="-457200">
                  <a:buAutoNum type="arabicPeriod"/>
                </a:pPr>
                <a:r>
                  <a:rPr lang="en-US" dirty="0">
                    <a:solidFill>
                      <a:srgbClr val="06942B"/>
                    </a:solidFill>
                  </a:rPr>
                  <a:t>Do “ “ “ “ act in the same sense or opposite sense to </a:t>
                </a:r>
                <a:r>
                  <a:rPr lang="en-US" i="1" dirty="0" err="1">
                    <a:solidFill>
                      <a:srgbClr val="06942B"/>
                    </a:solidFill>
                  </a:rPr>
                  <a:t>v</a:t>
                </a:r>
                <a:r>
                  <a:rPr lang="en-US" i="1" baseline="-25000" dirty="0" err="1">
                    <a:solidFill>
                      <a:srgbClr val="06942B"/>
                    </a:solidFill>
                  </a:rPr>
                  <a:t>a</a:t>
                </a:r>
                <a:r>
                  <a:rPr lang="en-US" i="1" baseline="-25000" dirty="0">
                    <a:solidFill>
                      <a:srgbClr val="06942B"/>
                    </a:solidFill>
                  </a:rPr>
                  <a:t> </a:t>
                </a:r>
                <a:r>
                  <a:rPr lang="en-US" dirty="0">
                    <a:solidFill>
                      <a:srgbClr val="06942B"/>
                    </a:solidFill>
                  </a:rPr>
                  <a:t>in terms of restoring (or maintaining) TWB? </a:t>
                </a:r>
              </a:p>
            </p:txBody>
          </p:sp>
        </mc:Choice>
        <mc:Fallback>
          <p:sp>
            <p:nvSpPr>
              <p:cNvPr id="2" name="TextBox 1">
                <a:extLst>
                  <a:ext uri="{FF2B5EF4-FFF2-40B4-BE49-F238E27FC236}">
                    <a16:creationId xmlns:a16="http://schemas.microsoft.com/office/drawing/2014/main" id="{F5F59C57-9930-5042-9126-C81833A1E918}"/>
                  </a:ext>
                </a:extLst>
              </p:cNvPr>
              <p:cNvSpPr txBox="1">
                <a:spLocks noRot="1" noChangeAspect="1" noMove="1" noResize="1" noEditPoints="1" noAdjustHandles="1" noChangeArrowheads="1" noChangeShapeType="1" noTextEdit="1"/>
              </p:cNvSpPr>
              <p:nvPr/>
            </p:nvSpPr>
            <p:spPr>
              <a:xfrm>
                <a:off x="990601" y="1143000"/>
                <a:ext cx="7924800" cy="2112694"/>
              </a:xfrm>
              <a:prstGeom prst="rect">
                <a:avLst/>
              </a:prstGeom>
              <a:blipFill>
                <a:blip r:embed="rId3"/>
                <a:stretch>
                  <a:fillRect l="-1120" t="-2994" b="-5988"/>
                </a:stretch>
              </a:blipFill>
            </p:spPr>
            <p:txBody>
              <a:bodyPr/>
              <a:lstStyle/>
              <a:p>
                <a:r>
                  <a:rPr lang="en-US">
                    <a:noFill/>
                  </a:rPr>
                  <a:t> </a:t>
                </a:r>
              </a:p>
            </p:txBody>
          </p:sp>
        </mc:Fallback>
      </mc:AlternateContent>
    </p:spTree>
    <p:extLst>
      <p:ext uri="{BB962C8B-B14F-4D97-AF65-F5344CB8AC3E}">
        <p14:creationId xmlns:p14="http://schemas.microsoft.com/office/powerpoint/2010/main" val="1315087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1090" name="Rectangle 2"/>
          <p:cNvSpPr>
            <a:spLocks noGrp="1" noChangeArrowheads="1"/>
          </p:cNvSpPr>
          <p:nvPr>
            <p:ph type="title"/>
          </p:nvPr>
        </p:nvSpPr>
        <p:spPr>
          <a:xfrm>
            <a:off x="685800" y="0"/>
            <a:ext cx="7772400" cy="533400"/>
          </a:xfrm>
          <a:solidFill>
            <a:schemeClr val="tx1"/>
          </a:solidFill>
          <a:ln/>
        </p:spPr>
        <p:txBody>
          <a:bodyPr/>
          <a:lstStyle/>
          <a:p>
            <a:r>
              <a:rPr lang="en-US" sz="2800">
                <a:solidFill>
                  <a:schemeClr val="bg2"/>
                </a:solidFill>
              </a:rPr>
              <a:t>Cold Fronts: 2.) Anafront structure</a:t>
            </a:r>
          </a:p>
        </p:txBody>
      </p:sp>
      <p:sp>
        <p:nvSpPr>
          <p:cNvPr id="1241091" name="Text Box 3"/>
          <p:cNvSpPr txBox="1">
            <a:spLocks noChangeArrowheads="1"/>
          </p:cNvSpPr>
          <p:nvPr/>
        </p:nvSpPr>
        <p:spPr bwMode="auto">
          <a:xfrm>
            <a:off x="381000" y="5334000"/>
            <a:ext cx="8229600" cy="1190625"/>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Idealized cross section of </a:t>
            </a:r>
            <a:r>
              <a:rPr lang="en-US" sz="1800" b="1" dirty="0" err="1">
                <a:solidFill>
                  <a:srgbClr val="000000"/>
                </a:solidFill>
                <a:latin typeface="Arial" pitchFamily="34" charset="0"/>
              </a:rPr>
              <a:t>anafront</a:t>
            </a:r>
            <a:r>
              <a:rPr lang="en-US" sz="1800" dirty="0">
                <a:solidFill>
                  <a:srgbClr val="000000"/>
                </a:solidFill>
                <a:latin typeface="Arial" pitchFamily="34" charset="0"/>
              </a:rPr>
              <a:t> clouds and precipitation.  Vertical lines represent precipitation, arrows represent airflow relative to front.  IPC stands for ice-particle concentrations in # per liter, liquid water content (</a:t>
            </a:r>
            <a:r>
              <a:rPr lang="en-US" sz="1800" dirty="0" err="1">
                <a:solidFill>
                  <a:srgbClr val="000000"/>
                </a:solidFill>
                <a:latin typeface="Arial" pitchFamily="34" charset="0"/>
              </a:rPr>
              <a:t>lwc</a:t>
            </a:r>
            <a:r>
              <a:rPr lang="en-US" sz="1800" dirty="0">
                <a:solidFill>
                  <a:srgbClr val="000000"/>
                </a:solidFill>
                <a:latin typeface="Arial" pitchFamily="34" charset="0"/>
              </a:rPr>
              <a:t>) is given in g/m3.  Figure from </a:t>
            </a:r>
            <a:r>
              <a:rPr lang="en-US" sz="1800" dirty="0" err="1">
                <a:solidFill>
                  <a:srgbClr val="000000"/>
                </a:solidFill>
                <a:latin typeface="Arial" pitchFamily="34" charset="0"/>
              </a:rPr>
              <a:t>Matejka</a:t>
            </a:r>
            <a:r>
              <a:rPr lang="en-US" sz="1800" dirty="0">
                <a:solidFill>
                  <a:srgbClr val="000000"/>
                </a:solidFill>
                <a:latin typeface="Arial" pitchFamily="34" charset="0"/>
              </a:rPr>
              <a:t> et al. (1980).</a:t>
            </a:r>
          </a:p>
        </p:txBody>
      </p:sp>
      <p:pic>
        <p:nvPicPr>
          <p:cNvPr id="1241092" name="Picture 4" descr="fronts_11"/>
          <p:cNvPicPr>
            <a:picLocks noChangeAspect="1" noChangeArrowheads="1"/>
          </p:cNvPicPr>
          <p:nvPr/>
        </p:nvPicPr>
        <p:blipFill>
          <a:blip r:embed="rId3" cstate="print">
            <a:lum bright="6000"/>
          </a:blip>
          <a:srcRect l="7578" t="6502" r="12993" b="18474"/>
          <a:stretch>
            <a:fillRect/>
          </a:stretch>
        </p:blipFill>
        <p:spPr bwMode="auto">
          <a:xfrm>
            <a:off x="304800" y="533400"/>
            <a:ext cx="8382000" cy="4762500"/>
          </a:xfrm>
          <a:prstGeom prst="rect">
            <a:avLst/>
          </a:prstGeom>
          <a:noFill/>
        </p:spPr>
      </p:pic>
      <p:sp>
        <p:nvSpPr>
          <p:cNvPr id="1241093" name="Freeform 5"/>
          <p:cNvSpPr>
            <a:spLocks/>
          </p:cNvSpPr>
          <p:nvPr/>
        </p:nvSpPr>
        <p:spPr bwMode="auto">
          <a:xfrm>
            <a:off x="857250" y="1684338"/>
            <a:ext cx="6159500" cy="2103437"/>
          </a:xfrm>
          <a:custGeom>
            <a:avLst/>
            <a:gdLst/>
            <a:ahLst/>
            <a:cxnLst>
              <a:cxn ang="0">
                <a:pos x="3858" y="1325"/>
              </a:cxn>
              <a:cxn ang="0">
                <a:pos x="3849" y="1234"/>
              </a:cxn>
              <a:cxn ang="0">
                <a:pos x="3812" y="1124"/>
              </a:cxn>
              <a:cxn ang="0">
                <a:pos x="3803" y="1097"/>
              </a:cxn>
              <a:cxn ang="0">
                <a:pos x="3785" y="1005"/>
              </a:cxn>
              <a:cxn ang="0">
                <a:pos x="3684" y="905"/>
              </a:cxn>
              <a:cxn ang="0">
                <a:pos x="3593" y="841"/>
              </a:cxn>
              <a:cxn ang="0">
                <a:pos x="3538" y="832"/>
              </a:cxn>
              <a:cxn ang="0">
                <a:pos x="3273" y="795"/>
              </a:cxn>
              <a:cxn ang="0">
                <a:pos x="3053" y="768"/>
              </a:cxn>
              <a:cxn ang="0">
                <a:pos x="2770" y="722"/>
              </a:cxn>
              <a:cxn ang="0">
                <a:pos x="2559" y="649"/>
              </a:cxn>
              <a:cxn ang="0">
                <a:pos x="2422" y="548"/>
              </a:cxn>
              <a:cxn ang="0">
                <a:pos x="2285" y="475"/>
              </a:cxn>
              <a:cxn ang="0">
                <a:pos x="2239" y="438"/>
              </a:cxn>
              <a:cxn ang="0">
                <a:pos x="2185" y="411"/>
              </a:cxn>
              <a:cxn ang="0">
                <a:pos x="2166" y="393"/>
              </a:cxn>
              <a:cxn ang="0">
                <a:pos x="1947" y="320"/>
              </a:cxn>
              <a:cxn ang="0">
                <a:pos x="1645" y="219"/>
              </a:cxn>
              <a:cxn ang="0">
                <a:pos x="1471" y="201"/>
              </a:cxn>
              <a:cxn ang="0">
                <a:pos x="1307" y="155"/>
              </a:cxn>
              <a:cxn ang="0">
                <a:pos x="1060" y="128"/>
              </a:cxn>
              <a:cxn ang="0">
                <a:pos x="502" y="73"/>
              </a:cxn>
              <a:cxn ang="0">
                <a:pos x="237" y="36"/>
              </a:cxn>
              <a:cxn ang="0">
                <a:pos x="36" y="36"/>
              </a:cxn>
              <a:cxn ang="0">
                <a:pos x="18" y="1307"/>
              </a:cxn>
            </a:cxnLst>
            <a:rect l="0" t="0" r="r" b="b"/>
            <a:pathLst>
              <a:path w="3880" h="1325">
                <a:moveTo>
                  <a:pt x="3858" y="1325"/>
                </a:moveTo>
                <a:cubicBezTo>
                  <a:pt x="3880" y="1324"/>
                  <a:pt x="3854" y="1255"/>
                  <a:pt x="3849" y="1234"/>
                </a:cubicBezTo>
                <a:cubicBezTo>
                  <a:pt x="3841" y="1198"/>
                  <a:pt x="3824" y="1160"/>
                  <a:pt x="3812" y="1124"/>
                </a:cubicBezTo>
                <a:cubicBezTo>
                  <a:pt x="3809" y="1115"/>
                  <a:pt x="3803" y="1097"/>
                  <a:pt x="3803" y="1097"/>
                </a:cubicBezTo>
                <a:cubicBezTo>
                  <a:pt x="3802" y="1089"/>
                  <a:pt x="3796" y="1024"/>
                  <a:pt x="3785" y="1005"/>
                </a:cubicBezTo>
                <a:cubicBezTo>
                  <a:pt x="3760" y="964"/>
                  <a:pt x="3720" y="935"/>
                  <a:pt x="3684" y="905"/>
                </a:cubicBezTo>
                <a:cubicBezTo>
                  <a:pt x="3655" y="881"/>
                  <a:pt x="3631" y="853"/>
                  <a:pt x="3593" y="841"/>
                </a:cubicBezTo>
                <a:cubicBezTo>
                  <a:pt x="3575" y="835"/>
                  <a:pt x="3556" y="835"/>
                  <a:pt x="3538" y="832"/>
                </a:cubicBezTo>
                <a:cubicBezTo>
                  <a:pt x="3485" y="824"/>
                  <a:pt x="3354" y="806"/>
                  <a:pt x="3273" y="795"/>
                </a:cubicBezTo>
                <a:cubicBezTo>
                  <a:pt x="3192" y="784"/>
                  <a:pt x="3137" y="780"/>
                  <a:pt x="3053" y="768"/>
                </a:cubicBezTo>
                <a:cubicBezTo>
                  <a:pt x="2915" y="735"/>
                  <a:pt x="2904" y="772"/>
                  <a:pt x="2770" y="722"/>
                </a:cubicBezTo>
                <a:cubicBezTo>
                  <a:pt x="2747" y="700"/>
                  <a:pt x="2584" y="669"/>
                  <a:pt x="2559" y="649"/>
                </a:cubicBezTo>
                <a:cubicBezTo>
                  <a:pt x="2516" y="615"/>
                  <a:pt x="2474" y="565"/>
                  <a:pt x="2422" y="548"/>
                </a:cubicBezTo>
                <a:cubicBezTo>
                  <a:pt x="2379" y="520"/>
                  <a:pt x="2334" y="491"/>
                  <a:pt x="2285" y="475"/>
                </a:cubicBezTo>
                <a:cubicBezTo>
                  <a:pt x="2269" y="464"/>
                  <a:pt x="2256" y="448"/>
                  <a:pt x="2239" y="438"/>
                </a:cubicBezTo>
                <a:cubicBezTo>
                  <a:pt x="2163" y="392"/>
                  <a:pt x="2264" y="473"/>
                  <a:pt x="2185" y="411"/>
                </a:cubicBezTo>
                <a:cubicBezTo>
                  <a:pt x="2178" y="406"/>
                  <a:pt x="2174" y="397"/>
                  <a:pt x="2166" y="393"/>
                </a:cubicBezTo>
                <a:cubicBezTo>
                  <a:pt x="2066" y="343"/>
                  <a:pt x="2055" y="349"/>
                  <a:pt x="1947" y="320"/>
                </a:cubicBezTo>
                <a:cubicBezTo>
                  <a:pt x="1880" y="302"/>
                  <a:pt x="1714" y="230"/>
                  <a:pt x="1645" y="219"/>
                </a:cubicBezTo>
                <a:cubicBezTo>
                  <a:pt x="1625" y="216"/>
                  <a:pt x="1487" y="203"/>
                  <a:pt x="1471" y="201"/>
                </a:cubicBezTo>
                <a:cubicBezTo>
                  <a:pt x="1411" y="189"/>
                  <a:pt x="1367" y="170"/>
                  <a:pt x="1307" y="155"/>
                </a:cubicBezTo>
                <a:cubicBezTo>
                  <a:pt x="1227" y="136"/>
                  <a:pt x="1144" y="135"/>
                  <a:pt x="1060" y="128"/>
                </a:cubicBezTo>
                <a:cubicBezTo>
                  <a:pt x="874" y="94"/>
                  <a:pt x="688" y="99"/>
                  <a:pt x="502" y="73"/>
                </a:cubicBezTo>
                <a:cubicBezTo>
                  <a:pt x="407" y="40"/>
                  <a:pt x="349" y="42"/>
                  <a:pt x="237" y="36"/>
                </a:cubicBezTo>
                <a:cubicBezTo>
                  <a:pt x="180" y="25"/>
                  <a:pt x="74" y="0"/>
                  <a:pt x="36" y="36"/>
                </a:cubicBezTo>
                <a:cubicBezTo>
                  <a:pt x="0" y="248"/>
                  <a:pt x="21" y="1095"/>
                  <a:pt x="18" y="1307"/>
                </a:cubicBezTo>
              </a:path>
            </a:pathLst>
          </a:custGeom>
          <a:solidFill>
            <a:srgbClr val="33CCFF">
              <a:alpha val="32001"/>
            </a:srgbClr>
          </a:solidFill>
          <a:ln w="12700" cap="flat" cmpd="sng">
            <a:solidFill>
              <a:schemeClr val="tx1"/>
            </a:solidFill>
            <a:prstDash val="solid"/>
            <a:round/>
            <a:headEnd type="none" w="med" len="med"/>
            <a:tailEnd type="triangle" w="med" len="med"/>
          </a:ln>
          <a:effectLst/>
        </p:spPr>
        <p:txBody>
          <a:bodyPr/>
          <a:lstStyle/>
          <a:p>
            <a:endParaRPr lang="en-US">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err="1">
                <a:solidFill>
                  <a:schemeClr val="bg2"/>
                </a:solidFill>
              </a:rPr>
              <a:t>Katafront</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152400" y="1219200"/>
            <a:ext cx="8915400" cy="4893647"/>
          </a:xfrm>
          <a:prstGeom prst="rect">
            <a:avLst/>
          </a:prstGeom>
          <a:noFill/>
          <a:ln w="12700">
            <a:noFill/>
            <a:miter lim="800000"/>
            <a:headEnd/>
            <a:tailEnd/>
          </a:ln>
          <a:effectLst/>
        </p:spPr>
        <p:txBody>
          <a:bodyPr>
            <a:spAutoFit/>
          </a:bodyPr>
          <a:lstStyle/>
          <a:p>
            <a:pPr marL="406400" indent="-406400"/>
            <a:r>
              <a:rPr lang="en-US" dirty="0">
                <a:solidFill>
                  <a:srgbClr val="000000"/>
                </a:solidFill>
                <a:latin typeface="Arial" pitchFamily="34" charset="0"/>
              </a:rPr>
              <a:t>-Cool, dry air aloft can push ahead of surface cold front (“cold front aloft”, or “CFA”)</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-Limited depth of moisture near surface cold front reduces deep convection there</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-Dry air above moist in </a:t>
            </a:r>
            <a:r>
              <a:rPr lang="en-US" dirty="0" err="1">
                <a:solidFill>
                  <a:srgbClr val="000000"/>
                </a:solidFill>
                <a:latin typeface="Arial" pitchFamily="34" charset="0"/>
              </a:rPr>
              <a:t>katafront</a:t>
            </a:r>
            <a:r>
              <a:rPr lang="en-US" dirty="0">
                <a:solidFill>
                  <a:srgbClr val="000000"/>
                </a:solidFill>
                <a:latin typeface="Arial" pitchFamily="34" charset="0"/>
              </a:rPr>
              <a:t> can be convectively unstable; if lifting present, convection can develop in this region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-If warm conveyor belt lacks normal component to cold front, precipitation generally won’t develop behind front</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8154">
                                            <p:txEl>
                                              <p:pRg st="0" end="0"/>
                                            </p:txEl>
                                          </p:spTgt>
                                        </p:tgtEl>
                                        <p:attrNameLst>
                                          <p:attrName>style.visibility</p:attrName>
                                        </p:attrNameLst>
                                      </p:cBhvr>
                                      <p:to>
                                        <p:strVal val="visible"/>
                                      </p:to>
                                    </p:set>
                                    <p:animEffect transition="in" filter="dissolve">
                                      <p:cBhvr>
                                        <p:cTn id="7" dur="500"/>
                                        <p:tgtEl>
                                          <p:spTgt spid="518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8154">
                                            <p:txEl>
                                              <p:pRg st="2" end="2"/>
                                            </p:txEl>
                                          </p:spTgt>
                                        </p:tgtEl>
                                        <p:attrNameLst>
                                          <p:attrName>style.visibility</p:attrName>
                                        </p:attrNameLst>
                                      </p:cBhvr>
                                      <p:to>
                                        <p:strVal val="visible"/>
                                      </p:to>
                                    </p:set>
                                    <p:animEffect transition="in" filter="dissolve">
                                      <p:cBhvr>
                                        <p:cTn id="12" dur="500"/>
                                        <p:tgtEl>
                                          <p:spTgt spid="518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8154">
                                            <p:txEl>
                                              <p:pRg st="4" end="4"/>
                                            </p:txEl>
                                          </p:spTgt>
                                        </p:tgtEl>
                                        <p:attrNameLst>
                                          <p:attrName>style.visibility</p:attrName>
                                        </p:attrNameLst>
                                      </p:cBhvr>
                                      <p:to>
                                        <p:strVal val="visible"/>
                                      </p:to>
                                    </p:set>
                                    <p:animEffect transition="in" filter="dissolve">
                                      <p:cBhvr>
                                        <p:cTn id="17" dur="500"/>
                                        <p:tgtEl>
                                          <p:spTgt spid="518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18154">
                                            <p:txEl>
                                              <p:pRg st="6" end="6"/>
                                            </p:txEl>
                                          </p:spTgt>
                                        </p:tgtEl>
                                        <p:attrNameLst>
                                          <p:attrName>style.visibility</p:attrName>
                                        </p:attrNameLst>
                                      </p:cBhvr>
                                      <p:to>
                                        <p:strVal val="visible"/>
                                      </p:to>
                                    </p:set>
                                    <p:animEffect transition="in" filter="dissolve">
                                      <p:cBhvr>
                                        <p:cTn id="22" dur="500"/>
                                        <p:tgtEl>
                                          <p:spTgt spid="5181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762000" y="152400"/>
            <a:ext cx="7772400" cy="685800"/>
          </a:xfrm>
          <a:solidFill>
            <a:schemeClr val="tx1"/>
          </a:solidFill>
          <a:ln/>
        </p:spPr>
        <p:txBody>
          <a:bodyPr/>
          <a:lstStyle/>
          <a:p>
            <a:r>
              <a:rPr lang="en-US" sz="3200" b="1" dirty="0" err="1">
                <a:solidFill>
                  <a:schemeClr val="bg2"/>
                </a:solidFill>
              </a:rPr>
              <a:t>Anafront</a:t>
            </a:r>
            <a:endParaRPr lang="en-US" sz="3200" b="1" dirty="0">
              <a:solidFill>
                <a:schemeClr val="bg2"/>
              </a:solidFill>
            </a:endParaRPr>
          </a:p>
        </p:txBody>
      </p:sp>
      <p:sp>
        <p:nvSpPr>
          <p:cNvPr id="518147" name="Rectangle 3"/>
          <p:cNvSpPr>
            <a:spLocks noChangeArrowheads="1"/>
          </p:cNvSpPr>
          <p:nvPr/>
        </p:nvSpPr>
        <p:spPr bwMode="auto">
          <a:xfrm>
            <a:off x="0" y="4017963"/>
            <a:ext cx="219075" cy="260350"/>
          </a:xfrm>
          <a:prstGeom prst="rect">
            <a:avLst/>
          </a:prstGeom>
          <a:noFill/>
          <a:ln w="12700">
            <a:noFill/>
            <a:miter lim="800000"/>
            <a:headEnd/>
            <a:tailEnd/>
          </a:ln>
          <a:effectLst/>
        </p:spPr>
        <p:txBody>
          <a:bodyPr wrap="none" anchor="ctr">
            <a:spAutoFit/>
          </a:bodyPr>
          <a:lstStyle/>
          <a:p>
            <a:r>
              <a:rPr lang="en-US" sz="1100">
                <a:solidFill>
                  <a:srgbClr val="FFFFFF"/>
                </a:solidFill>
              </a:rPr>
              <a:t> </a:t>
            </a:r>
            <a:endParaRPr lang="en-US">
              <a:solidFill>
                <a:srgbClr val="FFFFFF"/>
              </a:solidFill>
            </a:endParaRPr>
          </a:p>
        </p:txBody>
      </p:sp>
      <p:sp>
        <p:nvSpPr>
          <p:cNvPr id="518148" name="Rectangle 4"/>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49" name="Rectangle 5"/>
          <p:cNvSpPr>
            <a:spLocks noChangeArrowheads="1"/>
          </p:cNvSpPr>
          <p:nvPr/>
        </p:nvSpPr>
        <p:spPr bwMode="auto">
          <a:xfrm>
            <a:off x="0" y="320040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0" name="Rectangle 6"/>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1" name="Rectangle 7"/>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2" name="Rectangle 8"/>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3" name="Rectangle 9"/>
          <p:cNvSpPr>
            <a:spLocks noChangeArrowheads="1"/>
          </p:cNvSpPr>
          <p:nvPr/>
        </p:nvSpPr>
        <p:spPr bwMode="auto">
          <a:xfrm>
            <a:off x="0" y="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518154" name="Text Box 10"/>
          <p:cNvSpPr txBox="1">
            <a:spLocks noChangeArrowheads="1"/>
          </p:cNvSpPr>
          <p:nvPr/>
        </p:nvSpPr>
        <p:spPr bwMode="auto">
          <a:xfrm>
            <a:off x="152400" y="1219200"/>
            <a:ext cx="8915400" cy="3046988"/>
          </a:xfrm>
          <a:prstGeom prst="rect">
            <a:avLst/>
          </a:prstGeom>
          <a:noFill/>
          <a:ln w="12700">
            <a:noFill/>
            <a:miter lim="800000"/>
            <a:headEnd/>
            <a:tailEnd/>
          </a:ln>
          <a:effectLst/>
        </p:spPr>
        <p:txBody>
          <a:bodyPr>
            <a:spAutoFit/>
          </a:bodyPr>
          <a:lstStyle/>
          <a:p>
            <a:pPr marL="406400" indent="-406400"/>
            <a:r>
              <a:rPr lang="en-US" dirty="0">
                <a:solidFill>
                  <a:srgbClr val="000000"/>
                </a:solidFill>
                <a:latin typeface="Arial" pitchFamily="34" charset="0"/>
              </a:rPr>
              <a:t>-If front-relative flow in warm conveyor belt region has component normal to cold front, a zone of rearward-sloping ascent with lift over cold air leads to postfrontal precipitation</a:t>
            </a:r>
          </a:p>
          <a:p>
            <a:pPr marL="406400" indent="-406400"/>
            <a:endParaRPr lang="en-US" dirty="0">
              <a:solidFill>
                <a:srgbClr val="000000"/>
              </a:solidFill>
              <a:latin typeface="Arial" pitchFamily="34" charset="0"/>
            </a:endParaRPr>
          </a:p>
          <a:p>
            <a:pPr marL="406400" indent="-406400"/>
            <a:r>
              <a:rPr lang="en-US" dirty="0">
                <a:solidFill>
                  <a:srgbClr val="000000"/>
                </a:solidFill>
                <a:latin typeface="Arial" pitchFamily="34" charset="0"/>
              </a:rPr>
              <a:t>-May lead to wintry precipitation behind cold front, due to presence of cooler surface temperatures behind the front</a:t>
            </a:r>
          </a:p>
          <a:p>
            <a:pPr marL="406400" indent="-406400"/>
            <a:endParaRPr lang="en-US" dirty="0">
              <a:solidFill>
                <a:srgbClr val="000000"/>
              </a:solidFill>
              <a:latin typeface="Arial" pitchFamily="34" charset="0"/>
            </a:endParaRPr>
          </a:p>
          <a:p>
            <a:pPr marL="406400" indent="-406400"/>
            <a:endParaRPr lang="en-US" dirty="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8154">
                                            <p:txEl>
                                              <p:pRg st="0" end="0"/>
                                            </p:txEl>
                                          </p:spTgt>
                                        </p:tgtEl>
                                        <p:attrNameLst>
                                          <p:attrName>style.visibility</p:attrName>
                                        </p:attrNameLst>
                                      </p:cBhvr>
                                      <p:to>
                                        <p:strVal val="visible"/>
                                      </p:to>
                                    </p:set>
                                    <p:animEffect transition="in" filter="dissolve">
                                      <p:cBhvr>
                                        <p:cTn id="7" dur="500"/>
                                        <p:tgtEl>
                                          <p:spTgt spid="518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8154">
                                            <p:txEl>
                                              <p:pRg st="2" end="2"/>
                                            </p:txEl>
                                          </p:spTgt>
                                        </p:tgtEl>
                                        <p:attrNameLst>
                                          <p:attrName>style.visibility</p:attrName>
                                        </p:attrNameLst>
                                      </p:cBhvr>
                                      <p:to>
                                        <p:strVal val="visible"/>
                                      </p:to>
                                    </p:set>
                                    <p:animEffect transition="in" filter="dissolve">
                                      <p:cBhvr>
                                        <p:cTn id="12" dur="500"/>
                                        <p:tgtEl>
                                          <p:spTgt spid="5181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frontal_conv07.gif"/>
          <p:cNvPicPr>
            <a:picLocks noChangeAspect="1"/>
          </p:cNvPicPr>
          <p:nvPr/>
        </p:nvPicPr>
        <p:blipFill>
          <a:blip r:embed="rId3" cstate="print"/>
          <a:stretch>
            <a:fillRect/>
          </a:stretch>
        </p:blipFill>
        <p:spPr>
          <a:xfrm>
            <a:off x="0" y="628754"/>
            <a:ext cx="9144000" cy="6229246"/>
          </a:xfrm>
          <a:prstGeom prst="rect">
            <a:avLst/>
          </a:prstGeom>
        </p:spPr>
      </p:pic>
      <p:sp>
        <p:nvSpPr>
          <p:cNvPr id="57347" name="Text Box 3"/>
          <p:cNvSpPr txBox="1">
            <a:spLocks noChangeArrowheads="1"/>
          </p:cNvSpPr>
          <p:nvPr/>
        </p:nvSpPr>
        <p:spPr bwMode="auto">
          <a:xfrm>
            <a:off x="0" y="76200"/>
            <a:ext cx="9144000" cy="951543"/>
          </a:xfrm>
          <a:prstGeom prst="rect">
            <a:avLst/>
          </a:prstGeom>
          <a:solidFill>
            <a:schemeClr val="tx1"/>
          </a:solidFill>
          <a:ln w="38100" algn="ctr">
            <a:noFill/>
            <a:miter lim="800000"/>
            <a:headEnd/>
            <a:tailEnd/>
          </a:ln>
          <a:effectLst/>
        </p:spPr>
        <p:txBody>
          <a:bodyPr wrap="square" lIns="90488" tIns="44450" rIns="90488" bIns="44450">
            <a:spAutoFit/>
          </a:bodyPr>
          <a:lstStyle/>
          <a:p>
            <a:pPr algn="ctr">
              <a:spcBef>
                <a:spcPts val="0"/>
              </a:spcBef>
            </a:pPr>
            <a:r>
              <a:rPr lang="en-US" sz="2800" dirty="0">
                <a:solidFill>
                  <a:srgbClr val="000000"/>
                </a:solidFill>
                <a:latin typeface="Arial" pitchFamily="34" charset="0"/>
              </a:rPr>
              <a:t>00 UTC 21 Oct 2011 – </a:t>
            </a:r>
            <a:r>
              <a:rPr lang="en-US" sz="2800" dirty="0" err="1">
                <a:solidFill>
                  <a:srgbClr val="000000"/>
                </a:solidFill>
                <a:latin typeface="Arial" pitchFamily="34" charset="0"/>
              </a:rPr>
              <a:t>Katafront</a:t>
            </a:r>
            <a:r>
              <a:rPr lang="en-US" sz="2800" dirty="0">
                <a:solidFill>
                  <a:srgbClr val="000000"/>
                </a:solidFill>
                <a:latin typeface="Arial" pitchFamily="34" charset="0"/>
              </a:rPr>
              <a:t> structure </a:t>
            </a:r>
          </a:p>
          <a:p>
            <a:pPr algn="ctr">
              <a:spcBef>
                <a:spcPts val="0"/>
              </a:spcBef>
            </a:pPr>
            <a:r>
              <a:rPr lang="en-US" sz="2800" dirty="0">
                <a:solidFill>
                  <a:srgbClr val="000000"/>
                </a:solidFill>
                <a:latin typeface="Arial" pitchFamily="34" charset="0"/>
              </a:rPr>
              <a:t>[RUC SLP (green), </a:t>
            </a:r>
            <a:r>
              <a:rPr lang="el-GR" sz="2800" dirty="0">
                <a:solidFill>
                  <a:srgbClr val="000000"/>
                </a:solidFill>
                <a:latin typeface="Arial" pitchFamily="34" charset="0"/>
              </a:rPr>
              <a:t>θ</a:t>
            </a:r>
            <a:r>
              <a:rPr lang="en-US" sz="2800" baseline="-25000" dirty="0">
                <a:solidFill>
                  <a:srgbClr val="000000"/>
                </a:solidFill>
                <a:latin typeface="Arial" pitchFamily="34" charset="0"/>
              </a:rPr>
              <a:t>e</a:t>
            </a:r>
            <a:r>
              <a:rPr lang="en-US" sz="2800" dirty="0">
                <a:solidFill>
                  <a:srgbClr val="000000"/>
                </a:solidFill>
                <a:latin typeface="Arial" pitchFamily="34" charset="0"/>
              </a:rPr>
              <a:t> (blue), radar mosaic]</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5779" name="Picture 3" descr="anafront_ruc_thta10"/>
          <p:cNvPicPr>
            <a:picLocks noChangeAspect="1" noChangeArrowheads="1"/>
          </p:cNvPicPr>
          <p:nvPr/>
        </p:nvPicPr>
        <p:blipFill>
          <a:blip r:embed="rId3" cstate="print"/>
          <a:srcRect/>
          <a:stretch>
            <a:fillRect/>
          </a:stretch>
        </p:blipFill>
        <p:spPr bwMode="auto">
          <a:xfrm>
            <a:off x="0" y="647700"/>
            <a:ext cx="9115425" cy="6210300"/>
          </a:xfrm>
          <a:prstGeom prst="rect">
            <a:avLst/>
          </a:prstGeom>
          <a:noFill/>
          <a:ln w="9525">
            <a:noFill/>
            <a:miter lim="800000"/>
            <a:headEnd/>
            <a:tailEnd/>
          </a:ln>
        </p:spPr>
      </p:pic>
      <p:sp>
        <p:nvSpPr>
          <p:cNvPr id="75778" name="Rectangle 2"/>
          <p:cNvSpPr>
            <a:spLocks noGrp="1" noChangeArrowheads="1"/>
          </p:cNvSpPr>
          <p:nvPr>
            <p:ph type="title"/>
          </p:nvPr>
        </p:nvSpPr>
        <p:spPr>
          <a:xfrm>
            <a:off x="0" y="76200"/>
            <a:ext cx="9144000" cy="914400"/>
          </a:xfrm>
          <a:solidFill>
            <a:schemeClr val="tx1"/>
          </a:solidFill>
        </p:spPr>
        <p:txBody>
          <a:bodyPr/>
          <a:lstStyle/>
          <a:p>
            <a:r>
              <a:rPr lang="en-US" sz="2800" dirty="0">
                <a:solidFill>
                  <a:schemeClr val="bg2"/>
                </a:solidFill>
              </a:rPr>
              <a:t>09 UTC 30 Nov 2006 </a:t>
            </a:r>
            <a:r>
              <a:rPr lang="en-US" sz="2800" dirty="0">
                <a:solidFill>
                  <a:srgbClr val="000000"/>
                </a:solidFill>
                <a:latin typeface="Arial" pitchFamily="34" charset="0"/>
              </a:rPr>
              <a:t>–  </a:t>
            </a:r>
            <a:r>
              <a:rPr lang="en-US" sz="2800" dirty="0" err="1">
                <a:solidFill>
                  <a:schemeClr val="bg2"/>
                </a:solidFill>
              </a:rPr>
              <a:t>Anafront</a:t>
            </a:r>
            <a:r>
              <a:rPr lang="en-US" sz="2800" dirty="0">
                <a:solidFill>
                  <a:schemeClr val="bg2"/>
                </a:solidFill>
              </a:rPr>
              <a:t> structure </a:t>
            </a:r>
            <a:br>
              <a:rPr lang="en-US" sz="2800" dirty="0">
                <a:solidFill>
                  <a:schemeClr val="bg2"/>
                </a:solidFill>
              </a:rPr>
            </a:br>
            <a:r>
              <a:rPr lang="en-US" sz="2800" dirty="0">
                <a:solidFill>
                  <a:schemeClr val="bg2"/>
                </a:solidFill>
              </a:rPr>
              <a:t>[RUC SLP (green), </a:t>
            </a:r>
            <a:r>
              <a:rPr lang="el-GR" sz="2800" dirty="0">
                <a:solidFill>
                  <a:srgbClr val="000000"/>
                </a:solidFill>
                <a:latin typeface="Arial" pitchFamily="34" charset="0"/>
              </a:rPr>
              <a:t>θ</a:t>
            </a:r>
            <a:r>
              <a:rPr lang="en-US" sz="2800" baseline="-25000" dirty="0">
                <a:solidFill>
                  <a:srgbClr val="000000"/>
                </a:solidFill>
                <a:latin typeface="Arial" pitchFamily="34" charset="0"/>
              </a:rPr>
              <a:t>e</a:t>
            </a:r>
            <a:r>
              <a:rPr lang="en-US" sz="2800" dirty="0">
                <a:solidFill>
                  <a:schemeClr val="bg2"/>
                </a:solidFill>
              </a:rPr>
              <a:t> (yellow), radar mosaic]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32865" name="Picture 1" descr="D:\D_Drive\classes\mea443\Powerpoint\kata_10_14a.gif"/>
          <p:cNvPicPr>
            <a:picLocks noChangeAspect="1" noChangeArrowheads="1"/>
          </p:cNvPicPr>
          <p:nvPr/>
        </p:nvPicPr>
        <p:blipFill>
          <a:blip r:embed="rId3" cstate="print"/>
          <a:srcRect/>
          <a:stretch>
            <a:fillRect/>
          </a:stretch>
        </p:blipFill>
        <p:spPr bwMode="auto">
          <a:xfrm>
            <a:off x="0" y="628754"/>
            <a:ext cx="9144000" cy="6229246"/>
          </a:xfrm>
          <a:prstGeom prst="rect">
            <a:avLst/>
          </a:prstGeom>
          <a:noFill/>
        </p:spPr>
      </p:pic>
      <p:sp>
        <p:nvSpPr>
          <p:cNvPr id="76802" name="Text Box 2"/>
          <p:cNvSpPr txBox="1">
            <a:spLocks noChangeArrowheads="1"/>
          </p:cNvSpPr>
          <p:nvPr/>
        </p:nvSpPr>
        <p:spPr bwMode="auto">
          <a:xfrm>
            <a:off x="0" y="76200"/>
            <a:ext cx="9144000" cy="830997"/>
          </a:xfrm>
          <a:prstGeom prst="rect">
            <a:avLst/>
          </a:prstGeom>
          <a:solidFill>
            <a:schemeClr val="tx1"/>
          </a:solidFill>
          <a:ln w="12700">
            <a:noFill/>
            <a:miter lim="800000"/>
            <a:headEnd/>
            <a:tailEnd/>
          </a:ln>
        </p:spPr>
        <p:txBody>
          <a:bodyPr wrap="square">
            <a:spAutoFit/>
          </a:bodyPr>
          <a:lstStyle/>
          <a:p>
            <a:pPr algn="ctr">
              <a:spcBef>
                <a:spcPts val="0"/>
              </a:spcBef>
            </a:pPr>
            <a:r>
              <a:rPr lang="en-US" dirty="0">
                <a:solidFill>
                  <a:srgbClr val="000000"/>
                </a:solidFill>
                <a:latin typeface="Arial" pitchFamily="34" charset="0"/>
              </a:rPr>
              <a:t>00 UTC 14 Oct 2012 – </a:t>
            </a:r>
            <a:r>
              <a:rPr lang="en-US" dirty="0" err="1">
                <a:solidFill>
                  <a:srgbClr val="000000"/>
                </a:solidFill>
                <a:latin typeface="Arial" pitchFamily="34" charset="0"/>
              </a:rPr>
              <a:t>Katafront</a:t>
            </a:r>
            <a:r>
              <a:rPr lang="en-US" dirty="0">
                <a:solidFill>
                  <a:srgbClr val="000000"/>
                </a:solidFill>
                <a:latin typeface="Arial" pitchFamily="34" charset="0"/>
              </a:rPr>
              <a:t> structure (cold front)</a:t>
            </a:r>
          </a:p>
          <a:p>
            <a:pPr algn="ctr">
              <a:spcBef>
                <a:spcPts val="0"/>
              </a:spcBef>
            </a:pPr>
            <a:r>
              <a:rPr lang="en-US" dirty="0">
                <a:solidFill>
                  <a:srgbClr val="000000"/>
                </a:solidFill>
                <a:latin typeface="Arial" pitchFamily="34" charset="0"/>
              </a:rPr>
              <a:t>[NAM 1000-mb theta-e (green), SLP, (blue) radar mosaic]</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a:xfrm>
            <a:off x="457200" y="0"/>
            <a:ext cx="8229600" cy="838200"/>
          </a:xfrm>
        </p:spPr>
        <p:txBody>
          <a:bodyPr/>
          <a:lstStyle/>
          <a:p>
            <a:r>
              <a:rPr lang="en-US" sz="2400" dirty="0">
                <a:solidFill>
                  <a:schemeClr val="bg2"/>
                </a:solidFill>
              </a:rPr>
              <a:t>12 UTC 13 Jan – 00 UTC 15 Jan 2005 – </a:t>
            </a:r>
            <a:r>
              <a:rPr lang="en-US" sz="2400" dirty="0" err="1">
                <a:solidFill>
                  <a:schemeClr val="bg2"/>
                </a:solidFill>
              </a:rPr>
              <a:t>Anafront</a:t>
            </a:r>
            <a:r>
              <a:rPr lang="en-US" sz="2400" dirty="0">
                <a:solidFill>
                  <a:schemeClr val="bg2"/>
                </a:solidFill>
              </a:rPr>
              <a:t> case</a:t>
            </a:r>
            <a:r>
              <a:rPr lang="en-US" sz="4000" dirty="0">
                <a:solidFill>
                  <a:schemeClr val="bg2"/>
                </a:solidFill>
              </a:rPr>
              <a:t> </a:t>
            </a:r>
            <a:br>
              <a:rPr lang="en-US" sz="4000" dirty="0">
                <a:solidFill>
                  <a:schemeClr val="bg2"/>
                </a:solidFill>
              </a:rPr>
            </a:br>
            <a:r>
              <a:rPr lang="en-US" sz="1600" dirty="0">
                <a:solidFill>
                  <a:schemeClr val="bg2"/>
                </a:solidFill>
              </a:rPr>
              <a:t>Radar, 3h intervals, 36h loop</a:t>
            </a:r>
          </a:p>
        </p:txBody>
      </p:sp>
      <p:pic>
        <p:nvPicPr>
          <p:cNvPr id="1243139" name="Picture 3" descr="S2_radar_LOOP"/>
          <p:cNvPicPr>
            <a:picLocks noGrp="1" noChangeAspect="1" noChangeArrowheads="1" noCrop="1"/>
          </p:cNvPicPr>
          <p:nvPr>
            <p:ph idx="1"/>
          </p:nvPr>
        </p:nvPicPr>
        <p:blipFill>
          <a:blip r:embed="rId3" cstate="print"/>
          <a:srcRect/>
          <a:stretch>
            <a:fillRect/>
          </a:stretch>
        </p:blipFill>
        <p:spPr>
          <a:xfrm>
            <a:off x="304800" y="966788"/>
            <a:ext cx="8534400" cy="5815012"/>
          </a:xfrm>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Cold Fronts: Arctic Fronts</a:t>
            </a:r>
          </a:p>
        </p:txBody>
      </p:sp>
      <p:sp>
        <p:nvSpPr>
          <p:cNvPr id="96461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964612" name="Picture 4" descr="keyser_collapse"/>
          <p:cNvPicPr>
            <a:picLocks noChangeAspect="1" noChangeArrowheads="1"/>
          </p:cNvPicPr>
          <p:nvPr/>
        </p:nvPicPr>
        <p:blipFill>
          <a:blip r:embed="rId3" cstate="print">
            <a:lum bright="6000"/>
          </a:blip>
          <a:srcRect/>
          <a:stretch>
            <a:fillRect/>
          </a:stretch>
        </p:blipFill>
        <p:spPr bwMode="auto">
          <a:xfrm>
            <a:off x="762000" y="1219200"/>
            <a:ext cx="6477000" cy="4730750"/>
          </a:xfrm>
          <a:prstGeom prst="rect">
            <a:avLst/>
          </a:prstGeom>
          <a:noFill/>
          <a:ln w="9525">
            <a:noFill/>
            <a:miter lim="800000"/>
            <a:headEnd/>
            <a:tailEnd/>
          </a:ln>
        </p:spPr>
      </p:pic>
      <p:sp>
        <p:nvSpPr>
          <p:cNvPr id="964613" name="Text Box 5"/>
          <p:cNvSpPr txBox="1">
            <a:spLocks noChangeArrowheads="1"/>
          </p:cNvSpPr>
          <p:nvPr/>
        </p:nvSpPr>
        <p:spPr bwMode="auto">
          <a:xfrm>
            <a:off x="228600" y="5943600"/>
            <a:ext cx="83820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rPr>
              <a:t>Often very shallow, dry, intense; movement like density current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1010" name="Picture 2"/>
          <p:cNvPicPr>
            <a:picLocks noChangeAspect="1" noChangeArrowheads="1"/>
          </p:cNvPicPr>
          <p:nvPr/>
        </p:nvPicPr>
        <p:blipFill>
          <a:blip r:embed="rId3" cstate="print"/>
          <a:srcRect l="16406" t="23958" r="13281" b="9375"/>
          <a:stretch>
            <a:fillRect/>
          </a:stretch>
        </p:blipFill>
        <p:spPr bwMode="auto">
          <a:xfrm>
            <a:off x="990600" y="1066800"/>
            <a:ext cx="8153400" cy="5797550"/>
          </a:xfrm>
          <a:prstGeom prst="rect">
            <a:avLst/>
          </a:prstGeom>
          <a:noFill/>
          <a:ln w="12700">
            <a:noFill/>
            <a:miter lim="800000"/>
            <a:headEnd/>
            <a:tailEnd/>
          </a:ln>
          <a:effectLst/>
        </p:spPr>
      </p:pic>
      <p:sp>
        <p:nvSpPr>
          <p:cNvPr id="811011" name="Rectangle 3"/>
          <p:cNvSpPr>
            <a:spLocks noGrp="1" noChangeArrowheads="1"/>
          </p:cNvSpPr>
          <p:nvPr>
            <p:ph type="title"/>
          </p:nvPr>
        </p:nvSpPr>
        <p:spPr>
          <a:xfrm>
            <a:off x="685800" y="152400"/>
            <a:ext cx="7772400" cy="914400"/>
          </a:xfrm>
          <a:solidFill>
            <a:schemeClr val="tx1"/>
          </a:solidFill>
          <a:ln/>
        </p:spPr>
        <p:txBody>
          <a:bodyPr/>
          <a:lstStyle/>
          <a:p>
            <a:r>
              <a:rPr lang="en-US" sz="2800" dirty="0">
                <a:solidFill>
                  <a:schemeClr val="bg2"/>
                </a:solidFill>
              </a:rPr>
              <a:t>Cold Fronts: Back-Door Cold Front</a:t>
            </a:r>
          </a:p>
        </p:txBody>
      </p:sp>
      <p:sp>
        <p:nvSpPr>
          <p:cNvPr id="811012" name="Text Box 4"/>
          <p:cNvSpPr txBox="1">
            <a:spLocks noChangeArrowheads="1"/>
          </p:cNvSpPr>
          <p:nvPr/>
        </p:nvSpPr>
        <p:spPr bwMode="auto">
          <a:xfrm>
            <a:off x="0" y="1098550"/>
            <a:ext cx="67818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811013" name="Picture 5"/>
          <p:cNvPicPr>
            <a:picLocks noChangeAspect="1" noChangeArrowheads="1"/>
          </p:cNvPicPr>
          <p:nvPr/>
        </p:nvPicPr>
        <p:blipFill>
          <a:blip r:embed="rId4" cstate="print"/>
          <a:srcRect l="21094" t="26042" r="27344" b="9375"/>
          <a:stretch>
            <a:fillRect/>
          </a:stretch>
        </p:blipFill>
        <p:spPr bwMode="auto">
          <a:xfrm>
            <a:off x="0" y="1600200"/>
            <a:ext cx="3429000" cy="3221038"/>
          </a:xfrm>
          <a:prstGeom prst="rect">
            <a:avLst/>
          </a:prstGeom>
          <a:noFill/>
          <a:ln w="12700">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1013"/>
                                        </p:tgtEl>
                                        <p:attrNameLst>
                                          <p:attrName>style.visibility</p:attrName>
                                        </p:attrNameLst>
                                      </p:cBhvr>
                                      <p:to>
                                        <p:strVal val="visible"/>
                                      </p:to>
                                    </p:set>
                                    <p:animEffect transition="in" filter="dissolve">
                                      <p:cBhvr>
                                        <p:cTn id="7" dur="500"/>
                                        <p:tgtEl>
                                          <p:spTgt spid="81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18" name="Picture 2"/>
          <p:cNvPicPr>
            <a:picLocks noChangeAspect="1" noChangeArrowheads="1"/>
          </p:cNvPicPr>
          <p:nvPr/>
        </p:nvPicPr>
        <p:blipFill>
          <a:blip r:embed="rId3" cstate="print"/>
          <a:srcRect l="14844" t="22917" r="14063" b="9375"/>
          <a:stretch>
            <a:fillRect/>
          </a:stretch>
        </p:blipFill>
        <p:spPr bwMode="auto">
          <a:xfrm>
            <a:off x="990600" y="990600"/>
            <a:ext cx="8001000" cy="5715000"/>
          </a:xfrm>
          <a:prstGeom prst="rect">
            <a:avLst/>
          </a:prstGeom>
          <a:noFill/>
          <a:ln w="12700">
            <a:noFill/>
            <a:miter lim="800000"/>
            <a:headEnd/>
            <a:tailEnd/>
          </a:ln>
          <a:effectLst/>
        </p:spPr>
      </p:pic>
      <p:sp>
        <p:nvSpPr>
          <p:cNvPr id="956419" name="Text Box 3"/>
          <p:cNvSpPr txBox="1">
            <a:spLocks noChangeArrowheads="1"/>
          </p:cNvSpPr>
          <p:nvPr/>
        </p:nvSpPr>
        <p:spPr bwMode="auto">
          <a:xfrm>
            <a:off x="1066800" y="76200"/>
            <a:ext cx="7086600" cy="461665"/>
          </a:xfrm>
          <a:prstGeom prst="rect">
            <a:avLst/>
          </a:prstGeom>
          <a:solidFill>
            <a:schemeClr val="tx1"/>
          </a:solidFill>
          <a:ln w="12700">
            <a:noFill/>
            <a:miter lim="800000"/>
            <a:headEnd/>
            <a:tailEnd/>
          </a:ln>
          <a:effectLst/>
        </p:spPr>
        <p:txBody>
          <a:bodyPr wrap="square">
            <a:spAutoFit/>
          </a:bodyPr>
          <a:lstStyle/>
          <a:p>
            <a:pPr>
              <a:spcBef>
                <a:spcPct val="50000"/>
              </a:spcBef>
            </a:pPr>
            <a:r>
              <a:rPr lang="en-US" dirty="0">
                <a:solidFill>
                  <a:srgbClr val="000000"/>
                </a:solidFill>
                <a:latin typeface="+mn-lt"/>
              </a:rPr>
              <a:t>New England back-door cold front, 29 Apr 1990</a:t>
            </a:r>
          </a:p>
        </p:txBody>
      </p:sp>
      <p:pic>
        <p:nvPicPr>
          <p:cNvPr id="956420" name="Picture 4"/>
          <p:cNvPicPr>
            <a:picLocks noChangeAspect="1" noChangeArrowheads="1"/>
          </p:cNvPicPr>
          <p:nvPr/>
        </p:nvPicPr>
        <p:blipFill>
          <a:blip r:embed="rId4" cstate="print"/>
          <a:srcRect l="38255" t="32129" r="27379" b="9377"/>
          <a:stretch>
            <a:fillRect/>
          </a:stretch>
        </p:blipFill>
        <p:spPr bwMode="auto">
          <a:xfrm>
            <a:off x="989013" y="989013"/>
            <a:ext cx="2286000" cy="2917825"/>
          </a:xfrm>
          <a:prstGeom prst="rect">
            <a:avLst/>
          </a:prstGeom>
          <a:noFill/>
          <a:ln w="25400">
            <a:solidFill>
              <a:schemeClr val="bg2"/>
            </a:solidFill>
            <a:miter lim="800000"/>
            <a:headEnd/>
            <a:tailEnd/>
          </a:ln>
          <a:effectLst/>
        </p:spPr>
      </p:pic>
      <p:sp>
        <p:nvSpPr>
          <p:cNvPr id="956421" name="Freeform 5"/>
          <p:cNvSpPr>
            <a:spLocks/>
          </p:cNvSpPr>
          <p:nvPr/>
        </p:nvSpPr>
        <p:spPr bwMode="auto">
          <a:xfrm>
            <a:off x="2938463" y="2997200"/>
            <a:ext cx="708025" cy="1741488"/>
          </a:xfrm>
          <a:custGeom>
            <a:avLst/>
            <a:gdLst/>
            <a:ahLst/>
            <a:cxnLst>
              <a:cxn ang="0">
                <a:pos x="417" y="0"/>
              </a:cxn>
              <a:cxn ang="0">
                <a:pos x="421" y="311"/>
              </a:cxn>
              <a:cxn ang="0">
                <a:pos x="266" y="777"/>
              </a:cxn>
              <a:cxn ang="0">
                <a:pos x="125" y="984"/>
              </a:cxn>
              <a:cxn ang="0">
                <a:pos x="0" y="1097"/>
              </a:cxn>
            </a:cxnLst>
            <a:rect l="0" t="0" r="r" b="b"/>
            <a:pathLst>
              <a:path w="446" h="1097">
                <a:moveTo>
                  <a:pt x="417" y="0"/>
                </a:moveTo>
                <a:cubicBezTo>
                  <a:pt x="418" y="52"/>
                  <a:pt x="446" y="182"/>
                  <a:pt x="421" y="311"/>
                </a:cubicBezTo>
                <a:cubicBezTo>
                  <a:pt x="396" y="440"/>
                  <a:pt x="315" y="665"/>
                  <a:pt x="266" y="777"/>
                </a:cubicBezTo>
                <a:cubicBezTo>
                  <a:pt x="217" y="889"/>
                  <a:pt x="169" y="931"/>
                  <a:pt x="125" y="984"/>
                </a:cubicBezTo>
                <a:cubicBezTo>
                  <a:pt x="81" y="1037"/>
                  <a:pt x="26" y="1074"/>
                  <a:pt x="0" y="1097"/>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2" name="AutoShape 6"/>
          <p:cNvSpPr>
            <a:spLocks noChangeArrowheads="1"/>
          </p:cNvSpPr>
          <p:nvPr/>
        </p:nvSpPr>
        <p:spPr bwMode="auto">
          <a:xfrm rot="416303">
            <a:off x="6400800" y="4191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3" name="AutoShape 7"/>
          <p:cNvSpPr>
            <a:spLocks noChangeArrowheads="1"/>
          </p:cNvSpPr>
          <p:nvPr/>
        </p:nvSpPr>
        <p:spPr bwMode="auto">
          <a:xfrm rot="6303268">
            <a:off x="3581400" y="3505200"/>
            <a:ext cx="304800" cy="304800"/>
          </a:xfrm>
          <a:prstGeom prst="triangle">
            <a:avLst>
              <a:gd name="adj" fmla="val 46574"/>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4" name="AutoShape 8"/>
          <p:cNvSpPr>
            <a:spLocks noChangeArrowheads="1"/>
          </p:cNvSpPr>
          <p:nvPr/>
        </p:nvSpPr>
        <p:spPr bwMode="auto">
          <a:xfrm rot="7756396">
            <a:off x="3200400" y="44196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25" name="Freeform 9"/>
          <p:cNvSpPr>
            <a:spLocks/>
          </p:cNvSpPr>
          <p:nvPr/>
        </p:nvSpPr>
        <p:spPr bwMode="auto">
          <a:xfrm>
            <a:off x="3621088" y="2603500"/>
            <a:ext cx="2670175" cy="1206500"/>
          </a:xfrm>
          <a:custGeom>
            <a:avLst/>
            <a:gdLst/>
            <a:ahLst/>
            <a:cxnLst>
              <a:cxn ang="0">
                <a:pos x="0" y="230"/>
              </a:cxn>
              <a:cxn ang="0">
                <a:pos x="384" y="56"/>
              </a:cxn>
              <a:cxn ang="0">
                <a:pos x="713" y="1"/>
              </a:cxn>
              <a:cxn ang="0">
                <a:pos x="978" y="47"/>
              </a:cxn>
              <a:cxn ang="0">
                <a:pos x="1216" y="184"/>
              </a:cxn>
              <a:cxn ang="0">
                <a:pos x="1408" y="385"/>
              </a:cxn>
              <a:cxn ang="0">
                <a:pos x="1682" y="760"/>
              </a:cxn>
            </a:cxnLst>
            <a:rect l="0" t="0" r="r" b="b"/>
            <a:pathLst>
              <a:path w="1682" h="760">
                <a:moveTo>
                  <a:pt x="0" y="230"/>
                </a:moveTo>
                <a:cubicBezTo>
                  <a:pt x="64" y="201"/>
                  <a:pt x="265" y="94"/>
                  <a:pt x="384" y="56"/>
                </a:cubicBezTo>
                <a:cubicBezTo>
                  <a:pt x="503" y="18"/>
                  <a:pt x="614" y="2"/>
                  <a:pt x="713" y="1"/>
                </a:cubicBezTo>
                <a:cubicBezTo>
                  <a:pt x="812" y="0"/>
                  <a:pt x="894" y="17"/>
                  <a:pt x="978" y="47"/>
                </a:cubicBezTo>
                <a:cubicBezTo>
                  <a:pt x="1062" y="77"/>
                  <a:pt x="1144" y="128"/>
                  <a:pt x="1216" y="184"/>
                </a:cubicBezTo>
                <a:cubicBezTo>
                  <a:pt x="1288" y="240"/>
                  <a:pt x="1330" y="289"/>
                  <a:pt x="1408" y="385"/>
                </a:cubicBezTo>
                <a:cubicBezTo>
                  <a:pt x="1486" y="481"/>
                  <a:pt x="1625" y="682"/>
                  <a:pt x="1682" y="760"/>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26" name="Freeform 10"/>
          <p:cNvSpPr>
            <a:spLocks/>
          </p:cNvSpPr>
          <p:nvPr/>
        </p:nvSpPr>
        <p:spPr bwMode="auto">
          <a:xfrm rot="4599479">
            <a:off x="5984081" y="3469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7" name="Freeform 11"/>
          <p:cNvSpPr>
            <a:spLocks/>
          </p:cNvSpPr>
          <p:nvPr/>
        </p:nvSpPr>
        <p:spPr bwMode="auto">
          <a:xfrm rot="3440479">
            <a:off x="5334794" y="2707482"/>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8" name="Freeform 12"/>
          <p:cNvSpPr>
            <a:spLocks/>
          </p:cNvSpPr>
          <p:nvPr/>
        </p:nvSpPr>
        <p:spPr bwMode="auto">
          <a:xfrm rot="-232133">
            <a:off x="3886200" y="2559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29" name="Freeform 13"/>
          <p:cNvSpPr>
            <a:spLocks/>
          </p:cNvSpPr>
          <p:nvPr/>
        </p:nvSpPr>
        <p:spPr bwMode="auto">
          <a:xfrm>
            <a:off x="6286500" y="3803650"/>
            <a:ext cx="1739900" cy="1258888"/>
          </a:xfrm>
          <a:custGeom>
            <a:avLst/>
            <a:gdLst/>
            <a:ahLst/>
            <a:cxnLst>
              <a:cxn ang="0">
                <a:pos x="0" y="0"/>
              </a:cxn>
              <a:cxn ang="0">
                <a:pos x="205" y="370"/>
              </a:cxn>
              <a:cxn ang="0">
                <a:pos x="351" y="699"/>
              </a:cxn>
              <a:cxn ang="0">
                <a:pos x="653" y="772"/>
              </a:cxn>
              <a:cxn ang="0">
                <a:pos x="1096" y="572"/>
              </a:cxn>
            </a:cxnLst>
            <a:rect l="0" t="0" r="r" b="b"/>
            <a:pathLst>
              <a:path w="1096" h="793">
                <a:moveTo>
                  <a:pt x="0" y="0"/>
                </a:moveTo>
                <a:cubicBezTo>
                  <a:pt x="33" y="62"/>
                  <a:pt x="146" y="254"/>
                  <a:pt x="205" y="370"/>
                </a:cubicBezTo>
                <a:cubicBezTo>
                  <a:pt x="264" y="486"/>
                  <a:pt x="276" y="632"/>
                  <a:pt x="351" y="699"/>
                </a:cubicBezTo>
                <a:cubicBezTo>
                  <a:pt x="426" y="766"/>
                  <a:pt x="529" y="793"/>
                  <a:pt x="653" y="772"/>
                </a:cubicBezTo>
                <a:cubicBezTo>
                  <a:pt x="777" y="751"/>
                  <a:pt x="1004" y="614"/>
                  <a:pt x="1096" y="572"/>
                </a:cubicBezTo>
              </a:path>
            </a:pathLst>
          </a:custGeom>
          <a:noFill/>
          <a:ln w="76200" cap="flat" cmpd="sng">
            <a:solidFill>
              <a:schemeClr val="bg1"/>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0" name="AutoShape 14"/>
          <p:cNvSpPr>
            <a:spLocks noChangeArrowheads="1"/>
          </p:cNvSpPr>
          <p:nvPr/>
        </p:nvSpPr>
        <p:spPr bwMode="auto">
          <a:xfrm rot="-11850334">
            <a:off x="7315200" y="4953000"/>
            <a:ext cx="304800" cy="304800"/>
          </a:xfrm>
          <a:prstGeom prst="triangle">
            <a:avLst>
              <a:gd name="adj" fmla="val 40625"/>
            </a:avLst>
          </a:prstGeom>
          <a:solidFill>
            <a:schemeClr val="bg1"/>
          </a:solidFill>
          <a:ln w="12700">
            <a:solidFill>
              <a:schemeClr val="bg1"/>
            </a:solidFill>
            <a:miter lim="800000"/>
            <a:headEnd/>
            <a:tailEnd/>
          </a:ln>
          <a:effectLst/>
        </p:spPr>
        <p:txBody>
          <a:bodyPr wrap="none" anchor="ctr"/>
          <a:lstStyle/>
          <a:p>
            <a:pPr algn="ctr"/>
            <a:endParaRPr lang="en-US">
              <a:solidFill>
                <a:srgbClr val="FFFFFF"/>
              </a:solidFill>
              <a:latin typeface="+mn-lt"/>
            </a:endParaRPr>
          </a:p>
        </p:txBody>
      </p:sp>
      <p:sp>
        <p:nvSpPr>
          <p:cNvPr id="956431" name="Freeform 15"/>
          <p:cNvSpPr>
            <a:spLocks/>
          </p:cNvSpPr>
          <p:nvPr/>
        </p:nvSpPr>
        <p:spPr bwMode="auto">
          <a:xfrm>
            <a:off x="8013700" y="4645025"/>
            <a:ext cx="749300" cy="88900"/>
          </a:xfrm>
          <a:custGeom>
            <a:avLst/>
            <a:gdLst/>
            <a:ahLst/>
            <a:cxnLst>
              <a:cxn ang="0">
                <a:pos x="0" y="46"/>
              </a:cxn>
              <a:cxn ang="0">
                <a:pos x="220" y="2"/>
              </a:cxn>
              <a:cxn ang="0">
                <a:pos x="472" y="56"/>
              </a:cxn>
            </a:cxnLst>
            <a:rect l="0" t="0" r="r" b="b"/>
            <a:pathLst>
              <a:path w="472" h="56">
                <a:moveTo>
                  <a:pt x="0" y="46"/>
                </a:moveTo>
                <a:cubicBezTo>
                  <a:pt x="36" y="39"/>
                  <a:pt x="141" y="0"/>
                  <a:pt x="220" y="2"/>
                </a:cubicBezTo>
                <a:cubicBezTo>
                  <a:pt x="299" y="4"/>
                  <a:pt x="420" y="45"/>
                  <a:pt x="472" y="56"/>
                </a:cubicBezTo>
              </a:path>
            </a:pathLst>
          </a:custGeom>
          <a:noFill/>
          <a:ln w="76200" cap="flat" cmpd="sng">
            <a:solidFill>
              <a:srgbClr val="FF0000"/>
            </a:solidFill>
            <a:prstDash val="solid"/>
            <a:round/>
            <a:headEnd type="none" w="med" len="med"/>
            <a:tailEnd type="none" w="med" len="med"/>
          </a:ln>
          <a:effectLst/>
        </p:spPr>
        <p:txBody>
          <a:bodyPr/>
          <a:lstStyle/>
          <a:p>
            <a:pPr algn="ctr"/>
            <a:endParaRPr lang="en-US">
              <a:solidFill>
                <a:srgbClr val="FFFFFF"/>
              </a:solidFill>
              <a:latin typeface="+mn-lt"/>
            </a:endParaRPr>
          </a:p>
        </p:txBody>
      </p:sp>
      <p:sp>
        <p:nvSpPr>
          <p:cNvPr id="956432" name="Freeform 16"/>
          <p:cNvSpPr>
            <a:spLocks/>
          </p:cNvSpPr>
          <p:nvPr/>
        </p:nvSpPr>
        <p:spPr bwMode="auto">
          <a:xfrm rot="1218049">
            <a:off x="8229600" y="446405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latin typeface="+mn-lt"/>
            </a:endParaRPr>
          </a:p>
        </p:txBody>
      </p:sp>
      <p:sp>
        <p:nvSpPr>
          <p:cNvPr id="956433" name="Text Box 17"/>
          <p:cNvSpPr txBox="1">
            <a:spLocks noChangeArrowheads="1"/>
          </p:cNvSpPr>
          <p:nvPr/>
        </p:nvSpPr>
        <p:spPr bwMode="auto">
          <a:xfrm>
            <a:off x="7162800" y="2743200"/>
            <a:ext cx="1981200" cy="1200329"/>
          </a:xfrm>
          <a:prstGeom prst="rect">
            <a:avLst/>
          </a:prstGeom>
          <a:noFill/>
          <a:ln w="12700">
            <a:noFill/>
            <a:miter lim="800000"/>
            <a:headEnd/>
            <a:tailEnd/>
          </a:ln>
          <a:effectLst/>
        </p:spPr>
        <p:txBody>
          <a:bodyPr>
            <a:spAutoFit/>
          </a:bodyPr>
          <a:lstStyle/>
          <a:p>
            <a:pPr algn="ctr">
              <a:spcBef>
                <a:spcPct val="50000"/>
              </a:spcBef>
            </a:pPr>
            <a:r>
              <a:rPr lang="en-US">
                <a:solidFill>
                  <a:srgbClr val="000000"/>
                </a:solidFill>
                <a:latin typeface="+mn-lt"/>
              </a:rPr>
              <a:t>Cold sea-surface temperatures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28600"/>
            <a:ext cx="8382000" cy="838200"/>
          </a:xfrm>
        </p:spPr>
        <p:txBody>
          <a:bodyPr/>
          <a:lstStyle/>
          <a:p>
            <a:r>
              <a:rPr lang="en-US" sz="3600" dirty="0">
                <a:solidFill>
                  <a:schemeClr val="bg2"/>
                </a:solidFill>
              </a:rPr>
              <a:t>What is a front?</a:t>
            </a:r>
          </a:p>
        </p:txBody>
      </p:sp>
      <p:sp>
        <p:nvSpPr>
          <p:cNvPr id="398339" name="Text Box 3"/>
          <p:cNvSpPr txBox="1">
            <a:spLocks noChangeArrowheads="1"/>
          </p:cNvSpPr>
          <p:nvPr/>
        </p:nvSpPr>
        <p:spPr bwMode="auto">
          <a:xfrm>
            <a:off x="304800" y="1219200"/>
            <a:ext cx="8610600" cy="4524315"/>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sym typeface="Symbol" pitchFamily="18" charset="2"/>
              </a:rPr>
              <a:t>Surprisingly, not a clear consensus or definition!</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Bluestein (p. 239): “</a:t>
            </a:r>
            <a:r>
              <a:rPr lang="en-US" dirty="0" err="1">
                <a:solidFill>
                  <a:srgbClr val="000000"/>
                </a:solidFill>
                <a:latin typeface="Arial" pitchFamily="34" charset="0"/>
                <a:sym typeface="Symbol" pitchFamily="18" charset="2"/>
              </a:rPr>
              <a:t>hypergradient</a:t>
            </a:r>
            <a:r>
              <a:rPr lang="en-US" dirty="0">
                <a:solidFill>
                  <a:srgbClr val="000000"/>
                </a:solidFill>
                <a:latin typeface="Arial" pitchFamily="34" charset="0"/>
                <a:sym typeface="Symbol" pitchFamily="18" charset="2"/>
              </a:rPr>
              <a:t>” </a:t>
            </a:r>
            <a:r>
              <a:rPr lang="en-US" dirty="0">
                <a:solidFill>
                  <a:srgbClr val="000000"/>
                </a:solidFill>
                <a:latin typeface="Arial" pitchFamily="34" charset="0"/>
                <a:sym typeface="Symbol"/>
              </a:rPr>
              <a:t></a:t>
            </a:r>
            <a:r>
              <a:rPr lang="en-US" dirty="0">
                <a:solidFill>
                  <a:srgbClr val="000000"/>
                </a:solidFill>
                <a:latin typeface="Arial" pitchFamily="34" charset="0"/>
                <a:sym typeface="Symbol" pitchFamily="18" charset="2"/>
              </a:rPr>
              <a:t>  gradient that is an order-of-magnitude larger than typical synoptic-scale value</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Fronts could be defined as </a:t>
            </a:r>
            <a:r>
              <a:rPr lang="en-US" dirty="0" err="1">
                <a:solidFill>
                  <a:srgbClr val="000000"/>
                </a:solidFill>
                <a:latin typeface="Arial" pitchFamily="34" charset="0"/>
                <a:sym typeface="Symbol" pitchFamily="18" charset="2"/>
              </a:rPr>
              <a:t>hypergradients</a:t>
            </a:r>
            <a:r>
              <a:rPr lang="en-US" dirty="0">
                <a:solidFill>
                  <a:srgbClr val="000000"/>
                </a:solidFill>
                <a:latin typeface="Arial" pitchFamily="34" charset="0"/>
                <a:sym typeface="Symbol" pitchFamily="18" charset="2"/>
              </a:rPr>
              <a:t> of temperature or potential temperature</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Alternatively, can be thought of as </a:t>
            </a:r>
            <a:r>
              <a:rPr lang="en-US" b="1" i="1" dirty="0">
                <a:solidFill>
                  <a:srgbClr val="FF0000"/>
                </a:solidFill>
                <a:latin typeface="Arial" pitchFamily="34" charset="0"/>
                <a:sym typeface="Symbol" pitchFamily="18" charset="2"/>
              </a:rPr>
              <a:t>air mass boundaries</a:t>
            </a:r>
          </a:p>
          <a:p>
            <a:pPr marL="231775" indent="-231775"/>
            <a:endParaRPr lang="en-US" sz="1800" dirty="0">
              <a:solidFill>
                <a:srgbClr val="000000"/>
              </a:solidFill>
              <a:latin typeface="Arial" pitchFamily="34" charset="0"/>
              <a:sym typeface="Symbol" pitchFamily="18" charset="2"/>
            </a:endParaRPr>
          </a:p>
          <a:p>
            <a:pPr marL="231775" indent="-231775"/>
            <a:r>
              <a:rPr lang="en-US" dirty="0">
                <a:solidFill>
                  <a:srgbClr val="000000"/>
                </a:solidFill>
                <a:latin typeface="Arial" pitchFamily="34" charset="0"/>
                <a:sym typeface="Symbol" pitchFamily="18" charset="2"/>
              </a:rPr>
              <a:t>Some suggest drawing fronts on weather maps is not necessary.  They argue for “letting the isotherms speak for themselves”.  </a:t>
            </a:r>
            <a:r>
              <a:rPr lang="en-US" sz="1800" dirty="0">
                <a:solidFill>
                  <a:srgbClr val="000000"/>
                </a:solidFill>
                <a:latin typeface="Arial" pitchFamily="34" charset="0"/>
                <a:sym typeface="Symbol" pitchFamily="18" charset="2"/>
              </a:rPr>
              <a:t>(Sanders and Hoffman, August 2002 </a:t>
            </a:r>
            <a:r>
              <a:rPr lang="en-US" sz="1800" i="1" dirty="0" err="1">
                <a:solidFill>
                  <a:srgbClr val="000000"/>
                </a:solidFill>
                <a:latin typeface="Arial" pitchFamily="34" charset="0"/>
                <a:sym typeface="Symbol" pitchFamily="18" charset="2"/>
              </a:rPr>
              <a:t>Wea</a:t>
            </a:r>
            <a:r>
              <a:rPr lang="en-US" sz="1800" i="1" dirty="0">
                <a:solidFill>
                  <a:srgbClr val="000000"/>
                </a:solidFill>
                <a:latin typeface="Arial" pitchFamily="34" charset="0"/>
                <a:sym typeface="Symbol" pitchFamily="18" charset="2"/>
              </a:rPr>
              <a:t>. Forecasting</a:t>
            </a:r>
            <a:r>
              <a:rPr lang="en-US" sz="1800" dirty="0">
                <a:solidFill>
                  <a:srgbClr val="000000"/>
                </a:solidFill>
                <a:latin typeface="Arial" pitchFamily="34" charset="0"/>
                <a:sym typeface="Symbol" pitchFamily="18" charset="2"/>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Warm Fronts</a:t>
            </a:r>
          </a:p>
        </p:txBody>
      </p:sp>
      <p:sp>
        <p:nvSpPr>
          <p:cNvPr id="817155"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17158" name="Text Box 6"/>
          <p:cNvSpPr txBox="1">
            <a:spLocks noChangeArrowheads="1"/>
          </p:cNvSpPr>
          <p:nvPr/>
        </p:nvSpPr>
        <p:spPr bwMode="auto">
          <a:xfrm>
            <a:off x="76200" y="815876"/>
            <a:ext cx="8839200" cy="4062651"/>
          </a:xfrm>
          <a:prstGeom prst="rect">
            <a:avLst/>
          </a:prstGeom>
          <a:noFill/>
          <a:ln w="12700">
            <a:noFill/>
            <a:miter lim="800000"/>
            <a:headEnd/>
            <a:tailEnd/>
          </a:ln>
          <a:effectLst/>
        </p:spPr>
        <p:txBody>
          <a:bodyPr wrap="square">
            <a:spAutoFit/>
          </a:bodyPr>
          <a:lstStyle/>
          <a:p>
            <a:pPr>
              <a:spcBef>
                <a:spcPts val="0"/>
              </a:spcBef>
              <a:buFont typeface="Symbol"/>
              <a:buChar char="·"/>
            </a:pPr>
            <a:r>
              <a:rPr lang="en-US" sz="2000" dirty="0">
                <a:solidFill>
                  <a:srgbClr val="000000"/>
                </a:solidFill>
                <a:latin typeface="Arial" pitchFamily="34" charset="0"/>
              </a:rPr>
              <a:t>By definition, warm air advancing</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Because warm air less dense, </a:t>
            </a:r>
            <a:r>
              <a:rPr lang="en-US" sz="2000" i="1" dirty="0">
                <a:solidFill>
                  <a:srgbClr val="000000"/>
                </a:solidFill>
                <a:latin typeface="Arial" pitchFamily="34" charset="0"/>
              </a:rPr>
              <a:t>mixing</a:t>
            </a:r>
            <a:r>
              <a:rPr lang="en-US" sz="2000" dirty="0">
                <a:solidFill>
                  <a:srgbClr val="000000"/>
                </a:solidFill>
                <a:latin typeface="Arial" pitchFamily="34" charset="0"/>
              </a:rPr>
              <a:t> contributes to frontal advance</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Warm air advancing, sometimes discontinuously, veering wind with height</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Shallow nature means less pronounced pressure trough</a:t>
            </a:r>
          </a:p>
          <a:p>
            <a:pPr>
              <a:spcBef>
                <a:spcPts val="0"/>
              </a:spcBef>
              <a:buFont typeface="Symbol" pitchFamily="18" charset="2"/>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May not be strongly evident in some cyclones</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Trough may precede surface front to mark location of warm front aloft</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a:buChar char="·"/>
            </a:pPr>
            <a:r>
              <a:rPr lang="en-US" sz="2000" dirty="0">
                <a:solidFill>
                  <a:srgbClr val="000000"/>
                </a:solidFill>
                <a:latin typeface="Arial" pitchFamily="34" charset="0"/>
              </a:rPr>
              <a:t> With anticyclone to N or NE, front will be most pronounced</a:t>
            </a:r>
          </a:p>
          <a:p>
            <a:pPr>
              <a:spcBef>
                <a:spcPts val="0"/>
              </a:spcBef>
              <a:buFont typeface="Symbol"/>
              <a:buChar char="·"/>
            </a:pPr>
            <a:endParaRPr lang="en-US" sz="1400" dirty="0">
              <a:solidFill>
                <a:srgbClr val="000000"/>
              </a:solidFill>
              <a:latin typeface="Arial" pitchFamily="34" charset="0"/>
            </a:endParaRPr>
          </a:p>
          <a:p>
            <a:pPr>
              <a:spcBef>
                <a:spcPts val="0"/>
              </a:spcBef>
              <a:buFont typeface="Symbol" pitchFamily="18" charset="2"/>
              <a:buChar char="·"/>
            </a:pPr>
            <a:r>
              <a:rPr lang="en-US" sz="2000" dirty="0">
                <a:solidFill>
                  <a:srgbClr val="000000"/>
                </a:solidFill>
                <a:latin typeface="Arial" pitchFamily="34" charset="0"/>
              </a:rPr>
              <a:t> “Easterlies north of warm front” - good analysis rule for locating warm front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3989" name="Picture 5"/>
          <p:cNvPicPr>
            <a:picLocks noChangeAspect="1" noChangeArrowheads="1"/>
          </p:cNvPicPr>
          <p:nvPr/>
        </p:nvPicPr>
        <p:blipFill>
          <a:blip r:embed="rId3" cstate="print"/>
          <a:srcRect l="27499" t="25999" r="28751" b="25130"/>
          <a:stretch>
            <a:fillRect/>
          </a:stretch>
        </p:blipFill>
        <p:spPr bwMode="auto">
          <a:xfrm>
            <a:off x="609600" y="762000"/>
            <a:ext cx="8077200" cy="5638800"/>
          </a:xfrm>
          <a:prstGeom prst="rect">
            <a:avLst/>
          </a:prstGeom>
          <a:noFill/>
          <a:ln w="38100" algn="ctr">
            <a:noFill/>
            <a:miter lim="800000"/>
            <a:headEnd/>
            <a:tailEnd/>
          </a:ln>
          <a:effectLst/>
        </p:spPr>
      </p:pic>
      <p:sp>
        <p:nvSpPr>
          <p:cNvPr id="4" name="Rectangle 2"/>
          <p:cNvSpPr>
            <a:spLocks noGrp="1" noChangeArrowheads="1"/>
          </p:cNvSpPr>
          <p:nvPr>
            <p:ph type="title"/>
          </p:nvPr>
        </p:nvSpPr>
        <p:spPr>
          <a:xfrm>
            <a:off x="685800" y="152400"/>
            <a:ext cx="7772400" cy="685800"/>
          </a:xfrm>
          <a:noFill/>
          <a:ln/>
        </p:spPr>
        <p:txBody>
          <a:bodyPr/>
          <a:lstStyle/>
          <a:p>
            <a:r>
              <a:rPr lang="en-US" sz="3600" dirty="0">
                <a:solidFill>
                  <a:schemeClr val="bg2"/>
                </a:solidFill>
              </a:rPr>
              <a:t>24 Jan 2010 Warm Front Example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7843" name="Picture 3" descr="warm_front_obs"/>
          <p:cNvPicPr>
            <a:picLocks noChangeAspect="1" noChangeArrowheads="1"/>
          </p:cNvPicPr>
          <p:nvPr/>
        </p:nvPicPr>
        <p:blipFill>
          <a:blip r:embed="rId3" cstate="print"/>
          <a:srcRect r="21094"/>
          <a:stretch>
            <a:fillRect/>
          </a:stretch>
        </p:blipFill>
        <p:spPr bwMode="auto">
          <a:xfrm>
            <a:off x="0" y="58738"/>
            <a:ext cx="9144000" cy="6723062"/>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1189891" name="Picture 3" descr="warm_ffc_skew"/>
          <p:cNvPicPr>
            <a:picLocks noChangeAspect="1" noChangeArrowheads="1"/>
          </p:cNvPicPr>
          <p:nvPr/>
        </p:nvPicPr>
        <p:blipFill>
          <a:blip r:embed="rId3" cstate="print"/>
          <a:srcRect l="17941" t="33673" r="25227"/>
          <a:stretch>
            <a:fillRect/>
          </a:stretch>
        </p:blipFill>
        <p:spPr bwMode="auto">
          <a:xfrm>
            <a:off x="228600" y="579438"/>
            <a:ext cx="8686800" cy="5883275"/>
          </a:xfrm>
          <a:prstGeom prst="rect">
            <a:avLst/>
          </a:prstGeom>
          <a:noFill/>
        </p:spPr>
      </p:pic>
      <p:sp>
        <p:nvSpPr>
          <p:cNvPr id="4" name="TextBox 3"/>
          <p:cNvSpPr txBox="1"/>
          <p:nvPr/>
        </p:nvSpPr>
        <p:spPr>
          <a:xfrm>
            <a:off x="1600200" y="152400"/>
            <a:ext cx="5105400" cy="1200329"/>
          </a:xfrm>
          <a:prstGeom prst="rect">
            <a:avLst/>
          </a:prstGeom>
          <a:solidFill>
            <a:schemeClr val="tx1"/>
          </a:solidFill>
        </p:spPr>
        <p:txBody>
          <a:bodyPr wrap="square" rtlCol="0">
            <a:spAutoFit/>
          </a:bodyPr>
          <a:lstStyle/>
          <a:p>
            <a:r>
              <a:rPr lang="en-US" dirty="0">
                <a:solidFill>
                  <a:schemeClr val="bg2"/>
                </a:solidFill>
                <a:latin typeface="+mn-lt"/>
              </a:rPr>
              <a:t>Layer of strongest veering?</a:t>
            </a:r>
          </a:p>
          <a:p>
            <a:r>
              <a:rPr lang="en-US" dirty="0">
                <a:solidFill>
                  <a:schemeClr val="bg2"/>
                </a:solidFill>
                <a:latin typeface="+mn-lt"/>
              </a:rPr>
              <a:t>Temperatures in this layer?</a:t>
            </a:r>
          </a:p>
          <a:p>
            <a:r>
              <a:rPr lang="en-US" dirty="0">
                <a:solidFill>
                  <a:schemeClr val="bg2"/>
                </a:solidFill>
                <a:latin typeface="+mn-lt"/>
              </a:rPr>
              <a:t>Heavy or light/no precipitation?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pic>
        <p:nvPicPr>
          <p:cNvPr id="1163270" name="Picture 6"/>
          <p:cNvPicPr>
            <a:picLocks noChangeAspect="1" noChangeArrowheads="1"/>
          </p:cNvPicPr>
          <p:nvPr/>
        </p:nvPicPr>
        <p:blipFill>
          <a:blip r:embed="rId3" cstate="print">
            <a:lum bright="6000"/>
          </a:blip>
          <a:srcRect l="16934" t="15660" r="24998" b="18085"/>
          <a:stretch>
            <a:fillRect/>
          </a:stretch>
        </p:blipFill>
        <p:spPr bwMode="auto">
          <a:xfrm>
            <a:off x="1295400" y="1143000"/>
            <a:ext cx="6477000" cy="5532438"/>
          </a:xfrm>
          <a:prstGeom prst="rect">
            <a:avLst/>
          </a:prstGeom>
          <a:noFill/>
          <a:ln w="9525">
            <a:noFill/>
            <a:miter lim="800000"/>
            <a:headEnd/>
            <a:tailEnd/>
          </a:ln>
        </p:spPr>
      </p:pic>
      <p:sp>
        <p:nvSpPr>
          <p:cNvPr id="1163271" name="Oval 7"/>
          <p:cNvSpPr>
            <a:spLocks noChangeArrowheads="1"/>
          </p:cNvSpPr>
          <p:nvPr/>
        </p:nvSpPr>
        <p:spPr bwMode="auto">
          <a:xfrm>
            <a:off x="4191000" y="40386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a:off x="4343400" y="4191000"/>
            <a:ext cx="381000" cy="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a:off x="4724400" y="4191000"/>
            <a:ext cx="304800" cy="2286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3886200" y="3657600"/>
            <a:ext cx="1143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latin typeface="Arial" pitchFamily="34" charset="0"/>
              </a:rPr>
              <a:t>Veering!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8770" name="Picture 2" descr="D:\D_Drive\papers_ip\Synoptic_book\graphics_pdf\Ch6_short\fig6_24b.jpg"/>
          <p:cNvPicPr>
            <a:picLocks noChangeAspect="1" noChangeArrowheads="1"/>
          </p:cNvPicPr>
          <p:nvPr/>
        </p:nvPicPr>
        <p:blipFill>
          <a:blip r:embed="rId3" cstate="print"/>
          <a:srcRect/>
          <a:stretch>
            <a:fillRect/>
          </a:stretch>
        </p:blipFill>
        <p:spPr bwMode="auto">
          <a:xfrm>
            <a:off x="685800" y="1377950"/>
            <a:ext cx="6994525" cy="5403850"/>
          </a:xfrm>
          <a:prstGeom prst="rect">
            <a:avLst/>
          </a:prstGeom>
          <a:noFill/>
        </p:spPr>
      </p:pic>
      <p:sp>
        <p:nvSpPr>
          <p:cNvPr id="1163266"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Warm Fronts: “Back door” warm front</a:t>
            </a:r>
          </a:p>
        </p:txBody>
      </p:sp>
      <p:sp>
        <p:nvSpPr>
          <p:cNvPr id="1163267"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163271" name="Oval 7"/>
          <p:cNvSpPr>
            <a:spLocks noChangeArrowheads="1"/>
          </p:cNvSpPr>
          <p:nvPr/>
        </p:nvSpPr>
        <p:spPr bwMode="auto">
          <a:xfrm>
            <a:off x="4419600" y="3429000"/>
            <a:ext cx="990600" cy="609600"/>
          </a:xfrm>
          <a:prstGeom prst="ellipse">
            <a:avLst/>
          </a:prstGeom>
          <a:noFill/>
          <a:ln w="12700">
            <a:solidFill>
              <a:srgbClr val="FF0000"/>
            </a:solidFill>
            <a:round/>
            <a:headEnd/>
            <a:tailEnd/>
          </a:ln>
          <a:effectLst/>
        </p:spPr>
        <p:txBody>
          <a:bodyPr wrap="none" anchor="ctr"/>
          <a:lstStyle/>
          <a:p>
            <a:endParaRPr lang="en-US">
              <a:solidFill>
                <a:srgbClr val="FFFFFF"/>
              </a:solidFill>
            </a:endParaRPr>
          </a:p>
        </p:txBody>
      </p:sp>
      <p:sp>
        <p:nvSpPr>
          <p:cNvPr id="1163272" name="Line 8"/>
          <p:cNvSpPr>
            <a:spLocks noChangeShapeType="1"/>
          </p:cNvSpPr>
          <p:nvPr/>
        </p:nvSpPr>
        <p:spPr bwMode="auto">
          <a:xfrm flipH="1" flipV="1">
            <a:off x="4648200" y="3505200"/>
            <a:ext cx="533400" cy="152400"/>
          </a:xfrm>
          <a:prstGeom prst="line">
            <a:avLst/>
          </a:prstGeom>
          <a:noFill/>
          <a:ln w="38100">
            <a:solidFill>
              <a:srgbClr val="FF0000"/>
            </a:solidFill>
            <a:round/>
            <a:headEnd/>
            <a:tailEnd type="triangle" w="med" len="med"/>
          </a:ln>
          <a:effectLst/>
        </p:spPr>
        <p:txBody>
          <a:bodyPr/>
          <a:lstStyle/>
          <a:p>
            <a:endParaRPr lang="en-US">
              <a:solidFill>
                <a:srgbClr val="FFFFFF"/>
              </a:solidFill>
            </a:endParaRPr>
          </a:p>
        </p:txBody>
      </p:sp>
      <p:sp>
        <p:nvSpPr>
          <p:cNvPr id="1163273" name="Line 9"/>
          <p:cNvSpPr>
            <a:spLocks noChangeShapeType="1"/>
          </p:cNvSpPr>
          <p:nvPr/>
        </p:nvSpPr>
        <p:spPr bwMode="auto">
          <a:xfrm flipH="1">
            <a:off x="5029200" y="3657600"/>
            <a:ext cx="152400" cy="381000"/>
          </a:xfrm>
          <a:prstGeom prst="line">
            <a:avLst/>
          </a:prstGeom>
          <a:noFill/>
          <a:ln w="38100">
            <a:solidFill>
              <a:schemeClr val="bg2"/>
            </a:solidFill>
            <a:round/>
            <a:headEnd/>
            <a:tailEnd type="triangle" w="med" len="med"/>
          </a:ln>
          <a:effectLst/>
        </p:spPr>
        <p:txBody>
          <a:bodyPr/>
          <a:lstStyle/>
          <a:p>
            <a:endParaRPr lang="en-US">
              <a:solidFill>
                <a:srgbClr val="FFFFFF"/>
              </a:solidFill>
            </a:endParaRPr>
          </a:p>
        </p:txBody>
      </p:sp>
      <p:sp>
        <p:nvSpPr>
          <p:cNvPr id="1163274" name="Text Box 10"/>
          <p:cNvSpPr txBox="1">
            <a:spLocks noChangeArrowheads="1"/>
          </p:cNvSpPr>
          <p:nvPr/>
        </p:nvSpPr>
        <p:spPr bwMode="auto">
          <a:xfrm>
            <a:off x="4038600" y="2971800"/>
            <a:ext cx="1143000" cy="396875"/>
          </a:xfrm>
          <a:prstGeom prst="rect">
            <a:avLst/>
          </a:prstGeom>
          <a:noFill/>
          <a:ln w="12700">
            <a:noFill/>
            <a:miter lim="800000"/>
            <a:headEnd/>
            <a:tailEnd/>
          </a:ln>
          <a:effectLst/>
        </p:spPr>
        <p:txBody>
          <a:bodyPr wrap="square">
            <a:spAutoFit/>
          </a:bodyPr>
          <a:lstStyle/>
          <a:p>
            <a:pPr>
              <a:spcBef>
                <a:spcPct val="50000"/>
              </a:spcBef>
            </a:pPr>
            <a:r>
              <a:rPr lang="en-US" sz="2000" dirty="0">
                <a:solidFill>
                  <a:srgbClr val="FF0000"/>
                </a:solidFill>
                <a:latin typeface="Arial" pitchFamily="34" charset="0"/>
              </a:rPr>
              <a:t>Veering!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482" name="Rectangle 2"/>
          <p:cNvSpPr>
            <a:spLocks noGrp="1" noChangeArrowheads="1"/>
          </p:cNvSpPr>
          <p:nvPr>
            <p:ph type="title"/>
          </p:nvPr>
        </p:nvSpPr>
        <p:spPr>
          <a:xfrm>
            <a:off x="685800" y="0"/>
            <a:ext cx="7772400" cy="685800"/>
          </a:xfrm>
          <a:solidFill>
            <a:schemeClr val="tx1"/>
          </a:solidFill>
          <a:ln/>
        </p:spPr>
        <p:txBody>
          <a:bodyPr/>
          <a:lstStyle/>
          <a:p>
            <a:r>
              <a:rPr lang="en-US" sz="2800">
                <a:solidFill>
                  <a:schemeClr val="bg2"/>
                </a:solidFill>
              </a:rPr>
              <a:t>Warm Fronts: “Back door” warm front</a:t>
            </a:r>
          </a:p>
        </p:txBody>
      </p:sp>
      <p:sp>
        <p:nvSpPr>
          <p:cNvPr id="1300483"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endParaRPr lang="en-US">
              <a:solidFill>
                <a:srgbClr val="FFFFFF"/>
              </a:solidFill>
            </a:endParaRPr>
          </a:p>
        </p:txBody>
      </p:sp>
      <p:sp>
        <p:nvSpPr>
          <p:cNvPr id="1300484" name="Text Box 4"/>
          <p:cNvSpPr txBox="1">
            <a:spLocks noChangeArrowheads="1"/>
          </p:cNvSpPr>
          <p:nvPr/>
        </p:nvSpPr>
        <p:spPr bwMode="auto">
          <a:xfrm>
            <a:off x="0" y="762000"/>
            <a:ext cx="9144000" cy="830997"/>
          </a:xfrm>
          <a:prstGeom prst="rect">
            <a:avLst/>
          </a:prstGeom>
          <a:noFill/>
          <a:ln w="12700">
            <a:noFill/>
            <a:miter lim="800000"/>
            <a:headEnd/>
            <a:tailEnd/>
          </a:ln>
          <a:effectLst/>
        </p:spPr>
        <p:txBody>
          <a:bodyPr wrap="square">
            <a:spAutoFit/>
          </a:bodyPr>
          <a:lstStyle/>
          <a:p>
            <a:r>
              <a:rPr lang="en-US" dirty="0">
                <a:solidFill>
                  <a:srgbClr val="000000"/>
                </a:solidFill>
                <a:latin typeface="Arial" pitchFamily="34" charset="0"/>
              </a:rPr>
              <a:t>(Relatively) warm maritime polar wraps around north side of cyclone:</a:t>
            </a:r>
          </a:p>
        </p:txBody>
      </p:sp>
      <p:pic>
        <p:nvPicPr>
          <p:cNvPr id="1300485" name="Picture 5"/>
          <p:cNvPicPr>
            <a:picLocks noChangeAspect="1" noChangeArrowheads="1"/>
          </p:cNvPicPr>
          <p:nvPr/>
        </p:nvPicPr>
        <p:blipFill>
          <a:blip r:embed="rId3" cstate="print"/>
          <a:srcRect l="14063" t="22917" r="13281" b="9375"/>
          <a:stretch>
            <a:fillRect/>
          </a:stretch>
        </p:blipFill>
        <p:spPr bwMode="auto">
          <a:xfrm>
            <a:off x="838200" y="1531938"/>
            <a:ext cx="7620000" cy="5326062"/>
          </a:xfrm>
          <a:prstGeom prst="rect">
            <a:avLst/>
          </a:prstGeom>
          <a:noFill/>
          <a:ln w="12700">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514" name="Picture 2" descr="back_door_warm"/>
          <p:cNvPicPr>
            <a:picLocks noChangeAspect="1" noChangeArrowheads="1"/>
          </p:cNvPicPr>
          <p:nvPr/>
        </p:nvPicPr>
        <p:blipFill>
          <a:blip r:embed="rId3" cstate="print"/>
          <a:srcRect/>
          <a:stretch>
            <a:fillRect/>
          </a:stretch>
        </p:blipFill>
        <p:spPr bwMode="auto">
          <a:xfrm>
            <a:off x="0" y="1447800"/>
            <a:ext cx="9220200" cy="5349875"/>
          </a:xfrm>
          <a:prstGeom prst="rect">
            <a:avLst/>
          </a:prstGeom>
          <a:noFill/>
        </p:spPr>
      </p:pic>
      <p:sp>
        <p:nvSpPr>
          <p:cNvPr id="960515" name="Rectangle 3"/>
          <p:cNvSpPr>
            <a:spLocks noGrp="1" noChangeArrowheads="1"/>
          </p:cNvSpPr>
          <p:nvPr>
            <p:ph type="title"/>
          </p:nvPr>
        </p:nvSpPr>
        <p:spPr>
          <a:xfrm>
            <a:off x="685800" y="76200"/>
            <a:ext cx="7772400" cy="609600"/>
          </a:xfrm>
          <a:solidFill>
            <a:schemeClr val="tx1"/>
          </a:solidFill>
          <a:ln/>
        </p:spPr>
        <p:txBody>
          <a:bodyPr/>
          <a:lstStyle/>
          <a:p>
            <a:r>
              <a:rPr lang="en-US" sz="2800">
                <a:solidFill>
                  <a:schemeClr val="bg2"/>
                </a:solidFill>
              </a:rPr>
              <a:t>Warm Fronts: “Back door” warm front</a:t>
            </a:r>
          </a:p>
        </p:txBody>
      </p:sp>
      <p:sp>
        <p:nvSpPr>
          <p:cNvPr id="960516" name="Rectangle 4"/>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960518" name="Freeform 6"/>
          <p:cNvSpPr>
            <a:spLocks/>
          </p:cNvSpPr>
          <p:nvPr/>
        </p:nvSpPr>
        <p:spPr bwMode="auto">
          <a:xfrm>
            <a:off x="2438400" y="1600200"/>
            <a:ext cx="4572000" cy="2366963"/>
          </a:xfrm>
          <a:custGeom>
            <a:avLst/>
            <a:gdLst/>
            <a:ahLst/>
            <a:cxnLst>
              <a:cxn ang="0">
                <a:pos x="0" y="0"/>
              </a:cxn>
              <a:cxn ang="0">
                <a:pos x="192" y="288"/>
              </a:cxn>
              <a:cxn ang="0">
                <a:pos x="576" y="624"/>
              </a:cxn>
              <a:cxn ang="0">
                <a:pos x="869" y="857"/>
              </a:cxn>
              <a:cxn ang="0">
                <a:pos x="1243" y="1086"/>
              </a:cxn>
              <a:cxn ang="0">
                <a:pos x="1637" y="1287"/>
              </a:cxn>
              <a:cxn ang="0">
                <a:pos x="1993" y="1424"/>
              </a:cxn>
              <a:cxn ang="0">
                <a:pos x="2505" y="1470"/>
              </a:cxn>
              <a:cxn ang="0">
                <a:pos x="2880" y="1296"/>
              </a:cxn>
            </a:cxnLst>
            <a:rect l="0" t="0" r="r" b="b"/>
            <a:pathLst>
              <a:path w="2880" h="1491">
                <a:moveTo>
                  <a:pt x="0" y="0"/>
                </a:moveTo>
                <a:cubicBezTo>
                  <a:pt x="48" y="92"/>
                  <a:pt x="96" y="184"/>
                  <a:pt x="192" y="288"/>
                </a:cubicBezTo>
                <a:cubicBezTo>
                  <a:pt x="288" y="392"/>
                  <a:pt x="463" y="529"/>
                  <a:pt x="576" y="624"/>
                </a:cubicBezTo>
                <a:cubicBezTo>
                  <a:pt x="689" y="719"/>
                  <a:pt x="758" y="780"/>
                  <a:pt x="869" y="857"/>
                </a:cubicBezTo>
                <a:cubicBezTo>
                  <a:pt x="980" y="934"/>
                  <a:pt x="1115" y="1014"/>
                  <a:pt x="1243" y="1086"/>
                </a:cubicBezTo>
                <a:cubicBezTo>
                  <a:pt x="1371" y="1158"/>
                  <a:pt x="1512" y="1231"/>
                  <a:pt x="1637" y="1287"/>
                </a:cubicBezTo>
                <a:cubicBezTo>
                  <a:pt x="1762" y="1343"/>
                  <a:pt x="1848" y="1394"/>
                  <a:pt x="1993" y="1424"/>
                </a:cubicBezTo>
                <a:cubicBezTo>
                  <a:pt x="2138" y="1454"/>
                  <a:pt x="2357" y="1491"/>
                  <a:pt x="2505" y="1470"/>
                </a:cubicBezTo>
                <a:cubicBezTo>
                  <a:pt x="2653" y="1449"/>
                  <a:pt x="2802" y="1332"/>
                  <a:pt x="2880" y="1296"/>
                </a:cubicBezTo>
              </a:path>
            </a:pathLst>
          </a:custGeom>
          <a:noFill/>
          <a:ln w="5715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60519" name="Freeform 7"/>
          <p:cNvSpPr>
            <a:spLocks/>
          </p:cNvSpPr>
          <p:nvPr/>
        </p:nvSpPr>
        <p:spPr bwMode="auto">
          <a:xfrm rot="915157" flipV="1">
            <a:off x="3810000" y="30480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0" name="Freeform 8"/>
          <p:cNvSpPr>
            <a:spLocks/>
          </p:cNvSpPr>
          <p:nvPr/>
        </p:nvSpPr>
        <p:spPr bwMode="auto">
          <a:xfrm flipV="1">
            <a:off x="5141913" y="3733800"/>
            <a:ext cx="420687"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1" name="Freeform 9"/>
          <p:cNvSpPr>
            <a:spLocks/>
          </p:cNvSpPr>
          <p:nvPr/>
        </p:nvSpPr>
        <p:spPr bwMode="auto">
          <a:xfrm rot="1156786" flipV="1">
            <a:off x="2743200" y="2209800"/>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2" name="Freeform 10"/>
          <p:cNvSpPr>
            <a:spLocks/>
          </p:cNvSpPr>
          <p:nvPr/>
        </p:nvSpPr>
        <p:spPr bwMode="auto">
          <a:xfrm rot="18692845" flipV="1">
            <a:off x="6549231" y="3737769"/>
            <a:ext cx="420688" cy="260350"/>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60523" name="Rectangle 11"/>
          <p:cNvSpPr>
            <a:spLocks noChangeArrowheads="1"/>
          </p:cNvSpPr>
          <p:nvPr/>
        </p:nvSpPr>
        <p:spPr bwMode="auto">
          <a:xfrm>
            <a:off x="4876800" y="1981200"/>
            <a:ext cx="304800" cy="3048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4" name="Rectangle 12"/>
          <p:cNvSpPr>
            <a:spLocks noChangeArrowheads="1"/>
          </p:cNvSpPr>
          <p:nvPr/>
        </p:nvSpPr>
        <p:spPr bwMode="auto">
          <a:xfrm>
            <a:off x="4876800" y="2362200"/>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5" name="Rectangle 13"/>
          <p:cNvSpPr>
            <a:spLocks noChangeArrowheads="1"/>
          </p:cNvSpPr>
          <p:nvPr/>
        </p:nvSpPr>
        <p:spPr bwMode="auto">
          <a:xfrm>
            <a:off x="5029200" y="2403475"/>
            <a:ext cx="228600" cy="228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960526" name="Text Box 14"/>
          <p:cNvSpPr txBox="1">
            <a:spLocks noChangeArrowheads="1"/>
          </p:cNvSpPr>
          <p:nvPr/>
        </p:nvSpPr>
        <p:spPr bwMode="auto">
          <a:xfrm>
            <a:off x="228600" y="762000"/>
            <a:ext cx="8458200" cy="830997"/>
          </a:xfrm>
          <a:prstGeom prst="rect">
            <a:avLst/>
          </a:prstGeom>
          <a:solidFill>
            <a:schemeClr val="tx1"/>
          </a:solidFill>
          <a:ln w="12700">
            <a:noFill/>
            <a:miter lim="800000"/>
            <a:headEnd/>
            <a:tailEnd/>
          </a:ln>
          <a:effectLst/>
        </p:spPr>
        <p:txBody>
          <a:bodyPr>
            <a:spAutoFit/>
          </a:bodyPr>
          <a:lstStyle/>
          <a:p>
            <a:r>
              <a:rPr lang="en-US" dirty="0">
                <a:solidFill>
                  <a:srgbClr val="000000"/>
                </a:solidFill>
                <a:latin typeface="Arial" pitchFamily="34" charset="0"/>
              </a:rPr>
              <a:t>Warm maritime polar wraps around north side of cyclone, warm advection to the NW of cyclone center:</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96037" name="Picture 5"/>
          <p:cNvPicPr>
            <a:picLocks noChangeAspect="1" noChangeArrowheads="1"/>
          </p:cNvPicPr>
          <p:nvPr/>
        </p:nvPicPr>
        <p:blipFill>
          <a:blip r:embed="rId3" cstate="print"/>
          <a:srcRect l="12500" t="25999" r="14375" b="10001"/>
          <a:stretch>
            <a:fillRect/>
          </a:stretch>
        </p:blipFill>
        <p:spPr bwMode="auto">
          <a:xfrm>
            <a:off x="0" y="1524000"/>
            <a:ext cx="8915400" cy="4876800"/>
          </a:xfrm>
          <a:prstGeom prst="rect">
            <a:avLst/>
          </a:prstGeom>
          <a:noFill/>
          <a:ln w="38100" algn="ctr">
            <a:noFill/>
            <a:miter lim="800000"/>
            <a:headEnd/>
            <a:tailEnd/>
          </a:ln>
          <a:effectLst/>
        </p:spPr>
      </p:pic>
      <p:sp>
        <p:nvSpPr>
          <p:cNvPr id="11960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1196036" name="Text Box 4"/>
          <p:cNvSpPr txBox="1">
            <a:spLocks noChangeArrowheads="1"/>
          </p:cNvSpPr>
          <p:nvPr/>
        </p:nvSpPr>
        <p:spPr bwMode="auto">
          <a:xfrm>
            <a:off x="0" y="974725"/>
            <a:ext cx="9144000" cy="396875"/>
          </a:xfrm>
          <a:prstGeom prst="rect">
            <a:avLst/>
          </a:prstGeom>
          <a:noFill/>
          <a:ln w="12700">
            <a:noFill/>
            <a:miter lim="800000"/>
            <a:headEnd/>
            <a:tailEnd/>
          </a:ln>
          <a:effectLst/>
        </p:spPr>
        <p:txBody>
          <a:bodyPr>
            <a:spAutoFit/>
          </a:bodyPr>
          <a:lstStyle/>
          <a:p>
            <a:pPr>
              <a:spcBef>
                <a:spcPct val="50000"/>
              </a:spcBef>
            </a:pPr>
            <a:r>
              <a:rPr lang="en-US" sz="2000" dirty="0">
                <a:solidFill>
                  <a:srgbClr val="000000"/>
                </a:solidFill>
                <a:latin typeface="Arial" pitchFamily="34" charset="0"/>
              </a:rPr>
              <a:t>Norwegian cyclone model occlusion process – </a:t>
            </a:r>
            <a:r>
              <a:rPr lang="en-US" sz="2000" dirty="0" err="1">
                <a:solidFill>
                  <a:srgbClr val="000000"/>
                </a:solidFill>
                <a:latin typeface="Arial" pitchFamily="34" charset="0"/>
              </a:rPr>
              <a:t>Bjerknes</a:t>
            </a:r>
            <a:r>
              <a:rPr lang="en-US" sz="2000" dirty="0">
                <a:solidFill>
                  <a:srgbClr val="000000"/>
                </a:solidFill>
                <a:latin typeface="Arial" pitchFamily="34" charset="0"/>
              </a:rPr>
              <a:t> and Solberg 1919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6036">
                                            <p:txEl>
                                              <p:pRg st="0" end="0"/>
                                            </p:txEl>
                                          </p:spTgt>
                                        </p:tgtEl>
                                        <p:attrNameLst>
                                          <p:attrName>style.visibility</p:attrName>
                                        </p:attrNameLst>
                                      </p:cBhvr>
                                      <p:to>
                                        <p:strVal val="visible"/>
                                      </p:to>
                                    </p:set>
                                    <p:animEffect transition="in" filter="dissolve">
                                      <p:cBhvr>
                                        <p:cTn id="7" dur="500"/>
                                        <p:tgtEl>
                                          <p:spTgt spid="11960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96037"/>
                                        </p:tgtEl>
                                        <p:attrNameLst>
                                          <p:attrName>style.visibility</p:attrName>
                                        </p:attrNameLst>
                                      </p:cBhvr>
                                      <p:to>
                                        <p:strVal val="visible"/>
                                      </p:to>
                                    </p:set>
                                    <p:animEffect transition="in" filter="dissolve">
                                      <p:cBhvr>
                                        <p:cTn id="12" dur="500"/>
                                        <p:tgtEl>
                                          <p:spTgt spid="1196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Occlusion Process </a:t>
            </a:r>
          </a:p>
        </p:txBody>
      </p:sp>
      <p:sp>
        <p:nvSpPr>
          <p:cNvPr id="962564" name="Text Box 4"/>
          <p:cNvSpPr txBox="1">
            <a:spLocks noChangeArrowheads="1"/>
          </p:cNvSpPr>
          <p:nvPr/>
        </p:nvSpPr>
        <p:spPr bwMode="auto">
          <a:xfrm>
            <a:off x="228600" y="1219200"/>
            <a:ext cx="8686800" cy="457200"/>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Norwegian (left) and updated Shapiro-Keyser model</a:t>
            </a:r>
          </a:p>
        </p:txBody>
      </p:sp>
      <p:pic>
        <p:nvPicPr>
          <p:cNvPr id="962567" name="Picture 7"/>
          <p:cNvPicPr>
            <a:picLocks noChangeAspect="1" noChangeArrowheads="1"/>
          </p:cNvPicPr>
          <p:nvPr/>
        </p:nvPicPr>
        <p:blipFill>
          <a:blip r:embed="rId3" cstate="print"/>
          <a:srcRect/>
          <a:stretch>
            <a:fillRect/>
          </a:stretch>
        </p:blipFill>
        <p:spPr bwMode="auto">
          <a:xfrm>
            <a:off x="0" y="1828800"/>
            <a:ext cx="9144000" cy="4522788"/>
          </a:xfrm>
          <a:prstGeom prst="rect">
            <a:avLst/>
          </a:prstGeom>
          <a:noFill/>
          <a:ln w="38100" algn="ctr">
            <a:noFill/>
            <a:miter lim="800000"/>
            <a:headEnd/>
            <a:tailEnd/>
          </a:ln>
          <a:effectLst/>
        </p:spPr>
      </p:pic>
      <p:sp>
        <p:nvSpPr>
          <p:cNvPr id="962568" name="Rectangle 8"/>
          <p:cNvSpPr>
            <a:spLocks noChangeArrowheads="1"/>
          </p:cNvSpPr>
          <p:nvPr/>
        </p:nvSpPr>
        <p:spPr bwMode="auto">
          <a:xfrm>
            <a:off x="1264040" y="6450013"/>
            <a:ext cx="5828520" cy="397545"/>
          </a:xfrm>
          <a:prstGeom prst="rect">
            <a:avLst/>
          </a:prstGeom>
          <a:noFill/>
          <a:ln w="38100" algn="ctr">
            <a:noFill/>
            <a:miter lim="800000"/>
            <a:headEnd/>
            <a:tailEnd/>
          </a:ln>
          <a:effectLst/>
        </p:spPr>
        <p:txBody>
          <a:bodyPr wrap="none" lIns="90488" tIns="44450" rIns="90488" bIns="44450">
            <a:spAutoFit/>
          </a:bodyPr>
          <a:lstStyle/>
          <a:p>
            <a:pPr algn="ctr"/>
            <a:r>
              <a:rPr lang="en-US" sz="2000" dirty="0">
                <a:solidFill>
                  <a:srgbClr val="000000"/>
                </a:solidFill>
                <a:latin typeface="Arial" pitchFamily="34" charset="0"/>
              </a:rPr>
              <a:t>http://en.wikipedia.org/wiki/File:Cyclonemodels.gif</a:t>
            </a:r>
          </a:p>
        </p:txBody>
      </p:sp>
      <p:sp>
        <p:nvSpPr>
          <p:cNvPr id="6" name="Rectangle 5"/>
          <p:cNvSpPr/>
          <p:nvPr/>
        </p:nvSpPr>
        <p:spPr bwMode="auto">
          <a:xfrm>
            <a:off x="4572000" y="1981200"/>
            <a:ext cx="4419600" cy="449580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40" name="Rectangle 12"/>
          <p:cNvSpPr>
            <a:spLocks noChangeArrowheads="1"/>
          </p:cNvSpPr>
          <p:nvPr/>
        </p:nvSpPr>
        <p:spPr bwMode="auto">
          <a:xfrm>
            <a:off x="609600" y="152400"/>
            <a:ext cx="7772400" cy="1066800"/>
          </a:xfrm>
          <a:prstGeom prst="rect">
            <a:avLst/>
          </a:prstGeom>
          <a:noFill/>
          <a:ln w="12700">
            <a:noFill/>
            <a:miter lim="800000"/>
            <a:headEnd/>
            <a:tailEnd/>
          </a:ln>
          <a:effectLst/>
        </p:spPr>
        <p:txBody>
          <a:bodyPr lIns="90488" tIns="44450" rIns="90488" bIns="44450" anchor="ctr"/>
          <a:lstStyle/>
          <a:p>
            <a:pPr algn="ctr"/>
            <a:r>
              <a:rPr lang="en-US" sz="3200" dirty="0">
                <a:solidFill>
                  <a:schemeClr val="bg2"/>
                </a:solidFill>
                <a:latin typeface="+mn-lt"/>
              </a:rPr>
              <a:t>Expert Frontal Analyses (from NCEP workshop)  - </a:t>
            </a:r>
            <a:r>
              <a:rPr lang="en-US" sz="3200" i="1" dirty="0">
                <a:solidFill>
                  <a:schemeClr val="bg2"/>
                </a:solidFill>
                <a:latin typeface="+mn-lt"/>
              </a:rPr>
              <a:t>Bulletin of  AMS</a:t>
            </a:r>
            <a:r>
              <a:rPr lang="en-US" sz="3200" dirty="0">
                <a:solidFill>
                  <a:schemeClr val="bg2"/>
                </a:solidFill>
                <a:latin typeface="+mn-lt"/>
              </a:rPr>
              <a:t>, </a:t>
            </a:r>
            <a:r>
              <a:rPr lang="en-US" sz="3200" dirty="0" err="1">
                <a:solidFill>
                  <a:schemeClr val="bg2"/>
                </a:solidFill>
                <a:latin typeface="+mn-lt"/>
              </a:rPr>
              <a:t>Uccellini</a:t>
            </a:r>
            <a:endParaRPr lang="en-US" sz="3200" dirty="0">
              <a:solidFill>
                <a:schemeClr val="bg2"/>
              </a:solidFill>
              <a:latin typeface="+mn-lt"/>
            </a:endParaRPr>
          </a:p>
        </p:txBody>
      </p:sp>
      <p:pic>
        <p:nvPicPr>
          <p:cNvPr id="7170" name="Picture 2" descr="D:\D_Drive\papers_ip\Synoptic_book\graphics_pdf\Ch6_short\fig6_2a.jpg"/>
          <p:cNvPicPr>
            <a:picLocks noChangeAspect="1" noChangeArrowheads="1"/>
          </p:cNvPicPr>
          <p:nvPr/>
        </p:nvPicPr>
        <p:blipFill>
          <a:blip r:embed="rId3" cstate="print"/>
          <a:srcRect/>
          <a:stretch>
            <a:fillRect/>
          </a:stretch>
        </p:blipFill>
        <p:spPr bwMode="auto">
          <a:xfrm>
            <a:off x="762000" y="1200150"/>
            <a:ext cx="7391401" cy="5581650"/>
          </a:xfrm>
          <a:prstGeom prst="rect">
            <a:avLst/>
          </a:prstGeom>
          <a:noFill/>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2451"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2050" name="Picture 2"/>
          <p:cNvPicPr>
            <a:picLocks noChangeAspect="1" noChangeArrowheads="1"/>
          </p:cNvPicPr>
          <p:nvPr/>
        </p:nvPicPr>
        <p:blipFill>
          <a:blip r:embed="rId3" cstate="print"/>
          <a:srcRect l="10000" t="26467" r="9079" b="25631"/>
          <a:stretch>
            <a:fillRect/>
          </a:stretch>
        </p:blipFill>
        <p:spPr bwMode="auto">
          <a:xfrm>
            <a:off x="0" y="228600"/>
            <a:ext cx="9144000" cy="39624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2362200"/>
            <a:ext cx="8534400" cy="1938992"/>
          </a:xfrm>
          <a:prstGeom prst="rect">
            <a:avLst/>
          </a:prstGeom>
          <a:noFill/>
          <a:ln w="12700">
            <a:noFill/>
            <a:miter lim="800000"/>
            <a:headEnd/>
            <a:tailEnd/>
          </a:ln>
          <a:effectLst/>
        </p:spPr>
        <p:txBody>
          <a:bodyPr>
            <a:spAutoFit/>
          </a:bodyPr>
          <a:lstStyle/>
          <a:p>
            <a:endParaRPr lang="en-US" dirty="0">
              <a:solidFill>
                <a:srgbClr val="FFFFFF"/>
              </a:solidFill>
              <a:latin typeface="Arial"/>
            </a:endParaRPr>
          </a:p>
          <a:p>
            <a:r>
              <a:rPr lang="en-US" dirty="0">
                <a:solidFill>
                  <a:srgbClr val="FFFFFF"/>
                </a:solidFill>
                <a:latin typeface="Arial"/>
              </a:rPr>
              <a:t>Tenet 1:  The occluded front forms and lengthens as a faster-moving cold front catches up with a slower-moving warm front</a:t>
            </a:r>
          </a:p>
          <a:p>
            <a:endParaRPr lang="en-US" dirty="0">
              <a:solidFill>
                <a:srgbClr val="FFFFFF"/>
              </a:solidFill>
              <a:latin typeface="Arial"/>
              <a:sym typeface="Symbol" pitchFamily="18" charset="2"/>
            </a:endParaRPr>
          </a:p>
          <a:p>
            <a:endParaRPr lang="en-US" dirty="0">
              <a:solidFill>
                <a:srgbClr val="FFFFFF"/>
              </a:solidFill>
              <a:latin typeface="Arial"/>
              <a:sym typeface="Symbol" pitchFamily="18" charset="2"/>
            </a:endParaRPr>
          </a:p>
        </p:txBody>
      </p:sp>
      <p:sp>
        <p:nvSpPr>
          <p:cNvPr id="7" name="TextBox 6"/>
          <p:cNvSpPr txBox="1"/>
          <p:nvPr/>
        </p:nvSpPr>
        <p:spPr>
          <a:xfrm>
            <a:off x="381000" y="1219200"/>
            <a:ext cx="7772400" cy="461665"/>
          </a:xfrm>
          <a:prstGeom prst="rect">
            <a:avLst/>
          </a:prstGeom>
          <a:noFill/>
        </p:spPr>
        <p:txBody>
          <a:bodyPr wrap="square" rtlCol="0">
            <a:spAutoFit/>
          </a:bodyPr>
          <a:lstStyle/>
          <a:p>
            <a:r>
              <a:rPr lang="en-US" dirty="0">
                <a:solidFill>
                  <a:srgbClr val="FFFFFF"/>
                </a:solidFill>
                <a:latin typeface="Arial"/>
              </a:rPr>
              <a:t>How do occluded fronts 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Formation</a:t>
            </a:r>
          </a:p>
        </p:txBody>
      </p:sp>
      <p:pic>
        <p:nvPicPr>
          <p:cNvPr id="827395" name="Picture 3" descr="lifecyc"/>
          <p:cNvPicPr>
            <a:picLocks noChangeAspect="1" noChangeArrowheads="1"/>
          </p:cNvPicPr>
          <p:nvPr/>
        </p:nvPicPr>
        <p:blipFill>
          <a:blip r:embed="rId3" cstate="print">
            <a:lum bright="6000"/>
          </a:blip>
          <a:srcRect/>
          <a:stretch>
            <a:fillRect/>
          </a:stretch>
        </p:blipFill>
        <p:spPr bwMode="auto">
          <a:xfrm>
            <a:off x="685800" y="1143000"/>
            <a:ext cx="7772400" cy="2500313"/>
          </a:xfrm>
          <a:prstGeom prst="rect">
            <a:avLst/>
          </a:prstGeom>
          <a:noFill/>
          <a:ln w="9525">
            <a:noFill/>
            <a:miter lim="800000"/>
            <a:headEnd/>
            <a:tailEnd/>
          </a:ln>
        </p:spPr>
      </p:pic>
      <p:sp>
        <p:nvSpPr>
          <p:cNvPr id="827396" name="Text Box 4"/>
          <p:cNvSpPr txBox="1">
            <a:spLocks noChangeArrowheads="1"/>
          </p:cNvSpPr>
          <p:nvPr/>
        </p:nvSpPr>
        <p:spPr bwMode="auto">
          <a:xfrm>
            <a:off x="228600" y="3886200"/>
            <a:ext cx="8686800" cy="2290763"/>
          </a:xfrm>
          <a:prstGeom prst="rect">
            <a:avLst/>
          </a:prstGeom>
          <a:noFill/>
          <a:ln w="12700">
            <a:noFill/>
            <a:miter lim="800000"/>
            <a:headEnd/>
            <a:tailEnd/>
          </a:ln>
          <a:effectLst/>
        </p:spPr>
        <p:txBody>
          <a:bodyPr>
            <a:spAutoFit/>
          </a:bodyPr>
          <a:lstStyle/>
          <a:p>
            <a:pPr>
              <a:spcBef>
                <a:spcPct val="50000"/>
              </a:spcBef>
            </a:pPr>
            <a:r>
              <a:rPr lang="en-US" sz="1800" dirty="0">
                <a:solidFill>
                  <a:srgbClr val="000000"/>
                </a:solidFill>
                <a:latin typeface="Arial" pitchFamily="34" charset="0"/>
              </a:rPr>
              <a:t>Debate over nature of occlusion process:</a:t>
            </a:r>
          </a:p>
          <a:p>
            <a:pPr>
              <a:spcBef>
                <a:spcPct val="50000"/>
              </a:spcBef>
            </a:pPr>
            <a:r>
              <a:rPr lang="en-US" sz="1800" dirty="0">
                <a:solidFill>
                  <a:srgbClr val="000000"/>
                </a:solidFill>
                <a:latin typeface="Arial" pitchFamily="34" charset="0"/>
              </a:rPr>
              <a:t>Original Norwegian cyclone model: faster-moving cold front overtakes warm front  </a:t>
            </a:r>
          </a:p>
          <a:p>
            <a:pPr>
              <a:spcBef>
                <a:spcPct val="50000"/>
              </a:spcBef>
            </a:pPr>
            <a:r>
              <a:rPr lang="en-US" sz="1800" dirty="0">
                <a:solidFill>
                  <a:srgbClr val="000000"/>
                </a:solidFill>
                <a:latin typeface="Arial" pitchFamily="34" charset="0"/>
              </a:rPr>
              <a:t>Wallace &amp; Hobbs text: “…</a:t>
            </a:r>
            <a:r>
              <a:rPr lang="en-US" sz="1800" b="1" dirty="0">
                <a:solidFill>
                  <a:srgbClr val="000000"/>
                </a:solidFill>
                <a:latin typeface="Arial" pitchFamily="34" charset="0"/>
              </a:rPr>
              <a:t>there are few, if any, well-documented examples of cold fronts overtaking warm fronts to form occlusions</a:t>
            </a:r>
            <a:r>
              <a:rPr lang="en-US" sz="1800" dirty="0">
                <a:solidFill>
                  <a:srgbClr val="000000"/>
                </a:solidFill>
                <a:latin typeface="Arial" pitchFamily="34" charset="0"/>
              </a:rPr>
              <a:t>.  Rather, it appears that most occluded fronts are essentially new fronts which form as surface lows separate themselves from the junctions of their respective warm and cold fronts and deepen progressively further back into the cold air.”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7396">
                                            <p:txEl>
                                              <p:pRg st="0" end="0"/>
                                            </p:txEl>
                                          </p:spTgt>
                                        </p:tgtEl>
                                        <p:attrNameLst>
                                          <p:attrName>style.visibility</p:attrName>
                                        </p:attrNameLst>
                                      </p:cBhvr>
                                      <p:to>
                                        <p:strVal val="visible"/>
                                      </p:to>
                                    </p:set>
                                    <p:animEffect transition="in" filter="dissolve">
                                      <p:cBhvr>
                                        <p:cTn id="7" dur="500"/>
                                        <p:tgtEl>
                                          <p:spTgt spid="827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7396">
                                            <p:txEl>
                                              <p:pRg st="1" end="1"/>
                                            </p:txEl>
                                          </p:spTgt>
                                        </p:tgtEl>
                                        <p:attrNameLst>
                                          <p:attrName>style.visibility</p:attrName>
                                        </p:attrNameLst>
                                      </p:cBhvr>
                                      <p:to>
                                        <p:strVal val="visible"/>
                                      </p:to>
                                    </p:set>
                                    <p:animEffect transition="in" filter="dissolve">
                                      <p:cBhvr>
                                        <p:cTn id="12" dur="500"/>
                                        <p:tgtEl>
                                          <p:spTgt spid="8273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7396">
                                            <p:txEl>
                                              <p:pRg st="2" end="2"/>
                                            </p:txEl>
                                          </p:spTgt>
                                        </p:tgtEl>
                                        <p:attrNameLst>
                                          <p:attrName>style.visibility</p:attrName>
                                        </p:attrNameLst>
                                      </p:cBhvr>
                                      <p:to>
                                        <p:strVal val="visible"/>
                                      </p:to>
                                    </p:set>
                                    <p:animEffect transition="in" filter="dissolve">
                                      <p:cBhvr>
                                        <p:cTn id="17" dur="500"/>
                                        <p:tgtEl>
                                          <p:spTgt spid="8273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70" name="Freeform 6"/>
          <p:cNvSpPr>
            <a:spLocks/>
          </p:cNvSpPr>
          <p:nvPr/>
        </p:nvSpPr>
        <p:spPr bwMode="auto">
          <a:xfrm>
            <a:off x="381000" y="2967038"/>
            <a:ext cx="355600" cy="1628775"/>
          </a:xfrm>
          <a:custGeom>
            <a:avLst/>
            <a:gdLst/>
            <a:ahLst/>
            <a:cxnLst>
              <a:cxn ang="0">
                <a:pos x="162" y="1026"/>
              </a:cxn>
              <a:cxn ang="0">
                <a:pos x="144" y="816"/>
              </a:cxn>
              <a:cxn ang="0">
                <a:pos x="192" y="624"/>
              </a:cxn>
              <a:cxn ang="0">
                <a:pos x="216" y="426"/>
              </a:cxn>
              <a:cxn ang="0">
                <a:pos x="144" y="192"/>
              </a:cxn>
              <a:cxn ang="0">
                <a:pos x="48" y="48"/>
              </a:cxn>
              <a:cxn ang="0">
                <a:pos x="0" y="0"/>
              </a:cxn>
            </a:cxnLst>
            <a:rect l="0" t="0" r="r" b="b"/>
            <a:pathLst>
              <a:path w="224" h="1026">
                <a:moveTo>
                  <a:pt x="162" y="1026"/>
                </a:moveTo>
                <a:cubicBezTo>
                  <a:pt x="159" y="990"/>
                  <a:pt x="139" y="883"/>
                  <a:pt x="144" y="816"/>
                </a:cubicBezTo>
                <a:cubicBezTo>
                  <a:pt x="149" y="749"/>
                  <a:pt x="180" y="689"/>
                  <a:pt x="192" y="624"/>
                </a:cubicBezTo>
                <a:cubicBezTo>
                  <a:pt x="204" y="559"/>
                  <a:pt x="224" y="498"/>
                  <a:pt x="216" y="426"/>
                </a:cubicBezTo>
                <a:cubicBezTo>
                  <a:pt x="208" y="354"/>
                  <a:pt x="172" y="255"/>
                  <a:pt x="144" y="192"/>
                </a:cubicBezTo>
                <a:cubicBezTo>
                  <a:pt x="116" y="129"/>
                  <a:pt x="72" y="80"/>
                  <a:pt x="48" y="48"/>
                </a:cubicBezTo>
                <a:cubicBezTo>
                  <a:pt x="24" y="16"/>
                  <a:pt x="12" y="8"/>
                  <a:pt x="0"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1" name="Freeform 7"/>
          <p:cNvSpPr>
            <a:spLocks/>
          </p:cNvSpPr>
          <p:nvPr/>
        </p:nvSpPr>
        <p:spPr bwMode="auto">
          <a:xfrm>
            <a:off x="1100138" y="3462338"/>
            <a:ext cx="982662" cy="393700"/>
          </a:xfrm>
          <a:custGeom>
            <a:avLst/>
            <a:gdLst/>
            <a:ahLst/>
            <a:cxnLst>
              <a:cxn ang="0">
                <a:pos x="619" y="112"/>
              </a:cxn>
              <a:cxn ang="0">
                <a:pos x="551" y="152"/>
              </a:cxn>
              <a:cxn ang="0">
                <a:pos x="315" y="246"/>
              </a:cxn>
              <a:cxn ang="0">
                <a:pos x="51" y="162"/>
              </a:cxn>
              <a:cxn ang="0">
                <a:pos x="9" y="0"/>
              </a:cxn>
            </a:cxnLst>
            <a:rect l="0" t="0" r="r" b="b"/>
            <a:pathLst>
              <a:path w="619" h="248">
                <a:moveTo>
                  <a:pt x="619" y="112"/>
                </a:moveTo>
                <a:cubicBezTo>
                  <a:pt x="608" y="119"/>
                  <a:pt x="602" y="130"/>
                  <a:pt x="551" y="152"/>
                </a:cubicBezTo>
                <a:cubicBezTo>
                  <a:pt x="500" y="174"/>
                  <a:pt x="398" y="244"/>
                  <a:pt x="315" y="246"/>
                </a:cubicBezTo>
                <a:cubicBezTo>
                  <a:pt x="232" y="248"/>
                  <a:pt x="102" y="203"/>
                  <a:pt x="51" y="162"/>
                </a:cubicBezTo>
                <a:cubicBezTo>
                  <a:pt x="0" y="121"/>
                  <a:pt x="18" y="34"/>
                  <a:pt x="9"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2" name="Freeform 8"/>
          <p:cNvSpPr>
            <a:spLocks/>
          </p:cNvSpPr>
          <p:nvPr/>
        </p:nvSpPr>
        <p:spPr bwMode="auto">
          <a:xfrm>
            <a:off x="352425" y="2765425"/>
            <a:ext cx="839788" cy="690563"/>
          </a:xfrm>
          <a:custGeom>
            <a:avLst/>
            <a:gdLst/>
            <a:ahLst/>
            <a:cxnLst>
              <a:cxn ang="0">
                <a:pos x="486" y="435"/>
              </a:cxn>
              <a:cxn ang="0">
                <a:pos x="516" y="217"/>
              </a:cxn>
              <a:cxn ang="0">
                <a:pos x="522" y="91"/>
              </a:cxn>
              <a:cxn ang="0">
                <a:pos x="474" y="13"/>
              </a:cxn>
              <a:cxn ang="0">
                <a:pos x="324" y="13"/>
              </a:cxn>
              <a:cxn ang="0">
                <a:pos x="132" y="43"/>
              </a:cxn>
              <a:cxn ang="0">
                <a:pos x="0" y="109"/>
              </a:cxn>
            </a:cxnLst>
            <a:rect l="0" t="0" r="r" b="b"/>
            <a:pathLst>
              <a:path w="529" h="435">
                <a:moveTo>
                  <a:pt x="486" y="435"/>
                </a:moveTo>
                <a:cubicBezTo>
                  <a:pt x="491" y="398"/>
                  <a:pt x="510" y="274"/>
                  <a:pt x="516" y="217"/>
                </a:cubicBezTo>
                <a:cubicBezTo>
                  <a:pt x="522" y="160"/>
                  <a:pt x="529" y="125"/>
                  <a:pt x="522" y="91"/>
                </a:cubicBezTo>
                <a:cubicBezTo>
                  <a:pt x="515" y="57"/>
                  <a:pt x="507" y="26"/>
                  <a:pt x="474" y="13"/>
                </a:cubicBezTo>
                <a:cubicBezTo>
                  <a:pt x="441" y="0"/>
                  <a:pt x="381" y="8"/>
                  <a:pt x="324" y="13"/>
                </a:cubicBezTo>
                <a:cubicBezTo>
                  <a:pt x="267" y="18"/>
                  <a:pt x="186" y="27"/>
                  <a:pt x="132" y="43"/>
                </a:cubicBezTo>
                <a:cubicBezTo>
                  <a:pt x="78" y="59"/>
                  <a:pt x="28" y="95"/>
                  <a:pt x="0" y="109"/>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3" name="Freeform 9"/>
          <p:cNvSpPr>
            <a:spLocks/>
          </p:cNvSpPr>
          <p:nvPr/>
        </p:nvSpPr>
        <p:spPr bwMode="auto">
          <a:xfrm>
            <a:off x="3810000" y="2319338"/>
            <a:ext cx="420688" cy="2238375"/>
          </a:xfrm>
          <a:custGeom>
            <a:avLst/>
            <a:gdLst/>
            <a:ahLst/>
            <a:cxnLst>
              <a:cxn ang="0">
                <a:pos x="174" y="1410"/>
              </a:cxn>
              <a:cxn ang="0">
                <a:pos x="210" y="1062"/>
              </a:cxn>
              <a:cxn ang="0">
                <a:pos x="240" y="816"/>
              </a:cxn>
              <a:cxn ang="0">
                <a:pos x="262" y="547"/>
              </a:cxn>
              <a:cxn ang="0">
                <a:pos x="222" y="264"/>
              </a:cxn>
              <a:cxn ang="0">
                <a:pos x="132" y="120"/>
              </a:cxn>
              <a:cxn ang="0">
                <a:pos x="0" y="0"/>
              </a:cxn>
            </a:cxnLst>
            <a:rect l="0" t="0" r="r" b="b"/>
            <a:pathLst>
              <a:path w="265" h="1410">
                <a:moveTo>
                  <a:pt x="174" y="1410"/>
                </a:moveTo>
                <a:cubicBezTo>
                  <a:pt x="181" y="1351"/>
                  <a:pt x="199" y="1161"/>
                  <a:pt x="210" y="1062"/>
                </a:cubicBezTo>
                <a:cubicBezTo>
                  <a:pt x="221" y="963"/>
                  <a:pt x="231" y="902"/>
                  <a:pt x="240" y="816"/>
                </a:cubicBezTo>
                <a:cubicBezTo>
                  <a:pt x="249" y="730"/>
                  <a:pt x="265" y="639"/>
                  <a:pt x="262" y="547"/>
                </a:cubicBezTo>
                <a:cubicBezTo>
                  <a:pt x="259" y="455"/>
                  <a:pt x="244" y="335"/>
                  <a:pt x="222" y="264"/>
                </a:cubicBezTo>
                <a:cubicBezTo>
                  <a:pt x="200" y="193"/>
                  <a:pt x="169" y="164"/>
                  <a:pt x="132" y="120"/>
                </a:cubicBezTo>
                <a:cubicBezTo>
                  <a:pt x="95" y="76"/>
                  <a:pt x="22" y="20"/>
                  <a:pt x="0"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4" name="Freeform 10"/>
          <p:cNvSpPr>
            <a:spLocks/>
          </p:cNvSpPr>
          <p:nvPr/>
        </p:nvSpPr>
        <p:spPr bwMode="auto">
          <a:xfrm>
            <a:off x="4438650" y="3100388"/>
            <a:ext cx="996950" cy="266700"/>
          </a:xfrm>
          <a:custGeom>
            <a:avLst/>
            <a:gdLst/>
            <a:ahLst/>
            <a:cxnLst>
              <a:cxn ang="0">
                <a:pos x="628" y="0"/>
              </a:cxn>
              <a:cxn ang="0">
                <a:pos x="378" y="120"/>
              </a:cxn>
              <a:cxn ang="0">
                <a:pos x="216" y="164"/>
              </a:cxn>
              <a:cxn ang="0">
                <a:pos x="100" y="144"/>
              </a:cxn>
              <a:cxn ang="0">
                <a:pos x="20" y="96"/>
              </a:cxn>
              <a:cxn ang="0">
                <a:pos x="0" y="12"/>
              </a:cxn>
            </a:cxnLst>
            <a:rect l="0" t="0" r="r" b="b"/>
            <a:pathLst>
              <a:path w="628" h="168">
                <a:moveTo>
                  <a:pt x="628" y="0"/>
                </a:moveTo>
                <a:cubicBezTo>
                  <a:pt x="586" y="21"/>
                  <a:pt x="447" y="93"/>
                  <a:pt x="378" y="120"/>
                </a:cubicBezTo>
                <a:cubicBezTo>
                  <a:pt x="309" y="147"/>
                  <a:pt x="262" y="160"/>
                  <a:pt x="216" y="164"/>
                </a:cubicBezTo>
                <a:cubicBezTo>
                  <a:pt x="170" y="168"/>
                  <a:pt x="133" y="155"/>
                  <a:pt x="100" y="144"/>
                </a:cubicBezTo>
                <a:cubicBezTo>
                  <a:pt x="67" y="133"/>
                  <a:pt x="37" y="118"/>
                  <a:pt x="20" y="96"/>
                </a:cubicBezTo>
                <a:cubicBezTo>
                  <a:pt x="3" y="74"/>
                  <a:pt x="4" y="29"/>
                  <a:pt x="0" y="12"/>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5" name="Freeform 11"/>
          <p:cNvSpPr>
            <a:spLocks/>
          </p:cNvSpPr>
          <p:nvPr/>
        </p:nvSpPr>
        <p:spPr bwMode="auto">
          <a:xfrm>
            <a:off x="3797300" y="2312988"/>
            <a:ext cx="650875" cy="815975"/>
          </a:xfrm>
          <a:custGeom>
            <a:avLst/>
            <a:gdLst/>
            <a:ahLst/>
            <a:cxnLst>
              <a:cxn ang="0">
                <a:pos x="404" y="514"/>
              </a:cxn>
              <a:cxn ang="0">
                <a:pos x="404" y="406"/>
              </a:cxn>
              <a:cxn ang="0">
                <a:pos x="368" y="286"/>
              </a:cxn>
              <a:cxn ang="0">
                <a:pos x="308" y="172"/>
              </a:cxn>
              <a:cxn ang="0">
                <a:pos x="188" y="76"/>
              </a:cxn>
              <a:cxn ang="0">
                <a:pos x="0" y="0"/>
              </a:cxn>
            </a:cxnLst>
            <a:rect l="0" t="0" r="r" b="b"/>
            <a:pathLst>
              <a:path w="410" h="514">
                <a:moveTo>
                  <a:pt x="404" y="514"/>
                </a:moveTo>
                <a:cubicBezTo>
                  <a:pt x="404" y="496"/>
                  <a:pt x="410" y="444"/>
                  <a:pt x="404" y="406"/>
                </a:cubicBezTo>
                <a:cubicBezTo>
                  <a:pt x="398" y="368"/>
                  <a:pt x="384" y="325"/>
                  <a:pt x="368" y="286"/>
                </a:cubicBezTo>
                <a:cubicBezTo>
                  <a:pt x="352" y="247"/>
                  <a:pt x="338" y="207"/>
                  <a:pt x="308" y="172"/>
                </a:cubicBezTo>
                <a:cubicBezTo>
                  <a:pt x="278" y="137"/>
                  <a:pt x="239" y="105"/>
                  <a:pt x="188" y="76"/>
                </a:cubicBezTo>
                <a:cubicBezTo>
                  <a:pt x="137" y="47"/>
                  <a:pt x="39" y="16"/>
                  <a:pt x="0" y="0"/>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6" name="Freeform 12"/>
          <p:cNvSpPr>
            <a:spLocks/>
          </p:cNvSpPr>
          <p:nvPr/>
        </p:nvSpPr>
        <p:spPr bwMode="auto">
          <a:xfrm>
            <a:off x="7372350" y="2947988"/>
            <a:ext cx="174625" cy="1743075"/>
          </a:xfrm>
          <a:custGeom>
            <a:avLst/>
            <a:gdLst/>
            <a:ahLst/>
            <a:cxnLst>
              <a:cxn ang="0">
                <a:pos x="0" y="1098"/>
              </a:cxn>
              <a:cxn ang="0">
                <a:pos x="36" y="780"/>
              </a:cxn>
              <a:cxn ang="0">
                <a:pos x="66" y="534"/>
              </a:cxn>
              <a:cxn ang="0">
                <a:pos x="105" y="301"/>
              </a:cxn>
              <a:cxn ang="0">
                <a:pos x="96" y="0"/>
              </a:cxn>
            </a:cxnLst>
            <a:rect l="0" t="0" r="r" b="b"/>
            <a:pathLst>
              <a:path w="110" h="1098">
                <a:moveTo>
                  <a:pt x="0" y="1098"/>
                </a:moveTo>
                <a:cubicBezTo>
                  <a:pt x="5" y="1045"/>
                  <a:pt x="25" y="874"/>
                  <a:pt x="36" y="780"/>
                </a:cubicBezTo>
                <a:cubicBezTo>
                  <a:pt x="47" y="686"/>
                  <a:pt x="55" y="614"/>
                  <a:pt x="66" y="534"/>
                </a:cubicBezTo>
                <a:cubicBezTo>
                  <a:pt x="77" y="454"/>
                  <a:pt x="100" y="390"/>
                  <a:pt x="105" y="301"/>
                </a:cubicBezTo>
                <a:cubicBezTo>
                  <a:pt x="110" y="212"/>
                  <a:pt x="98" y="63"/>
                  <a:pt x="96" y="0"/>
                </a:cubicBezTo>
              </a:path>
            </a:pathLst>
          </a:custGeom>
          <a:noFill/>
          <a:ln w="38100" cap="flat" cmpd="sng">
            <a:solidFill>
              <a:srgbClr val="0033CC"/>
            </a:solidFill>
            <a:prstDash val="solid"/>
            <a:round/>
            <a:headEnd type="none" w="med" len="med"/>
            <a:tailEnd type="none" w="med" len="med"/>
          </a:ln>
          <a:effectLst/>
        </p:spPr>
        <p:txBody>
          <a:bodyPr/>
          <a:lstStyle/>
          <a:p>
            <a:pPr algn="ctr"/>
            <a:endParaRPr lang="en-US">
              <a:solidFill>
                <a:srgbClr val="FFFFFF"/>
              </a:solidFill>
            </a:endParaRPr>
          </a:p>
        </p:txBody>
      </p:sp>
      <p:sp>
        <p:nvSpPr>
          <p:cNvPr id="958477" name="Freeform 13"/>
          <p:cNvSpPr>
            <a:spLocks/>
          </p:cNvSpPr>
          <p:nvPr/>
        </p:nvSpPr>
        <p:spPr bwMode="auto">
          <a:xfrm>
            <a:off x="7543800" y="2938463"/>
            <a:ext cx="1000125" cy="222250"/>
          </a:xfrm>
          <a:custGeom>
            <a:avLst/>
            <a:gdLst/>
            <a:ahLst/>
            <a:cxnLst>
              <a:cxn ang="0">
                <a:pos x="630" y="0"/>
              </a:cxn>
              <a:cxn ang="0">
                <a:pos x="366" y="102"/>
              </a:cxn>
              <a:cxn ang="0">
                <a:pos x="114" y="126"/>
              </a:cxn>
              <a:cxn ang="0">
                <a:pos x="0" y="18"/>
              </a:cxn>
            </a:cxnLst>
            <a:rect l="0" t="0" r="r" b="b"/>
            <a:pathLst>
              <a:path w="630" h="140">
                <a:moveTo>
                  <a:pt x="630" y="0"/>
                </a:moveTo>
                <a:cubicBezTo>
                  <a:pt x="586" y="17"/>
                  <a:pt x="452" y="81"/>
                  <a:pt x="366" y="102"/>
                </a:cubicBezTo>
                <a:cubicBezTo>
                  <a:pt x="280" y="123"/>
                  <a:pt x="175" y="140"/>
                  <a:pt x="114" y="126"/>
                </a:cubicBezTo>
                <a:cubicBezTo>
                  <a:pt x="53" y="112"/>
                  <a:pt x="24" y="40"/>
                  <a:pt x="0" y="18"/>
                </a:cubicBezTo>
              </a:path>
            </a:pathLst>
          </a:custGeom>
          <a:noFill/>
          <a:ln w="38100" cap="flat" cmpd="sng">
            <a:solidFill>
              <a:srgbClr val="FF0000"/>
            </a:solidFill>
            <a:prstDash val="solid"/>
            <a:round/>
            <a:headEnd type="none" w="med" len="med"/>
            <a:tailEnd type="none" w="med" len="med"/>
          </a:ln>
          <a:effectLst/>
        </p:spPr>
        <p:txBody>
          <a:bodyPr/>
          <a:lstStyle/>
          <a:p>
            <a:pPr algn="ctr"/>
            <a:endParaRPr lang="en-US">
              <a:solidFill>
                <a:srgbClr val="FFFFFF"/>
              </a:solidFill>
            </a:endParaRPr>
          </a:p>
        </p:txBody>
      </p:sp>
      <p:sp>
        <p:nvSpPr>
          <p:cNvPr id="958478" name="Freeform 14"/>
          <p:cNvSpPr>
            <a:spLocks/>
          </p:cNvSpPr>
          <p:nvPr/>
        </p:nvSpPr>
        <p:spPr bwMode="auto">
          <a:xfrm>
            <a:off x="6543675" y="2181225"/>
            <a:ext cx="981075" cy="776288"/>
          </a:xfrm>
          <a:custGeom>
            <a:avLst/>
            <a:gdLst/>
            <a:ahLst/>
            <a:cxnLst>
              <a:cxn ang="0">
                <a:pos x="618" y="489"/>
              </a:cxn>
              <a:cxn ang="0">
                <a:pos x="606" y="357"/>
              </a:cxn>
              <a:cxn ang="0">
                <a:pos x="582" y="261"/>
              </a:cxn>
              <a:cxn ang="0">
                <a:pos x="510" y="153"/>
              </a:cxn>
              <a:cxn ang="0">
                <a:pos x="366" y="27"/>
              </a:cxn>
              <a:cxn ang="0">
                <a:pos x="198" y="3"/>
              </a:cxn>
              <a:cxn ang="0">
                <a:pos x="0" y="45"/>
              </a:cxn>
            </a:cxnLst>
            <a:rect l="0" t="0" r="r" b="b"/>
            <a:pathLst>
              <a:path w="618" h="489">
                <a:moveTo>
                  <a:pt x="618" y="489"/>
                </a:moveTo>
                <a:cubicBezTo>
                  <a:pt x="615" y="467"/>
                  <a:pt x="612" y="395"/>
                  <a:pt x="606" y="357"/>
                </a:cubicBezTo>
                <a:cubicBezTo>
                  <a:pt x="600" y="319"/>
                  <a:pt x="598" y="295"/>
                  <a:pt x="582" y="261"/>
                </a:cubicBezTo>
                <a:cubicBezTo>
                  <a:pt x="566" y="227"/>
                  <a:pt x="546" y="192"/>
                  <a:pt x="510" y="153"/>
                </a:cubicBezTo>
                <a:cubicBezTo>
                  <a:pt x="474" y="114"/>
                  <a:pt x="418" y="52"/>
                  <a:pt x="366" y="27"/>
                </a:cubicBezTo>
                <a:cubicBezTo>
                  <a:pt x="314" y="2"/>
                  <a:pt x="259" y="0"/>
                  <a:pt x="198" y="3"/>
                </a:cubicBezTo>
                <a:cubicBezTo>
                  <a:pt x="137" y="6"/>
                  <a:pt x="41" y="36"/>
                  <a:pt x="0" y="45"/>
                </a:cubicBezTo>
              </a:path>
            </a:pathLst>
          </a:custGeom>
          <a:noFill/>
          <a:ln w="38100" cap="flat" cmpd="sng">
            <a:solidFill>
              <a:srgbClr val="6600FF"/>
            </a:solidFill>
            <a:prstDash val="solid"/>
            <a:round/>
            <a:headEnd type="none" w="med" len="med"/>
            <a:tailEnd type="none" w="med" len="med"/>
          </a:ln>
          <a:effectLst/>
        </p:spPr>
        <p:txBody>
          <a:bodyPr/>
          <a:lstStyle/>
          <a:p>
            <a:pPr algn="ctr"/>
            <a:endParaRPr lang="en-US">
              <a:solidFill>
                <a:srgbClr val="FFFFFF"/>
              </a:solidFill>
            </a:endParaRPr>
          </a:p>
        </p:txBody>
      </p:sp>
      <p:sp>
        <p:nvSpPr>
          <p:cNvPr id="958479" name="Freeform 15"/>
          <p:cNvSpPr>
            <a:spLocks/>
          </p:cNvSpPr>
          <p:nvPr/>
        </p:nvSpPr>
        <p:spPr bwMode="auto">
          <a:xfrm>
            <a:off x="3276600" y="2268538"/>
            <a:ext cx="527050" cy="88900"/>
          </a:xfrm>
          <a:custGeom>
            <a:avLst/>
            <a:gdLst/>
            <a:ahLst/>
            <a:cxnLst>
              <a:cxn ang="0">
                <a:pos x="332" y="28"/>
              </a:cxn>
              <a:cxn ang="0">
                <a:pos x="192" y="8"/>
              </a:cxn>
              <a:cxn ang="0">
                <a:pos x="48" y="8"/>
              </a:cxn>
              <a:cxn ang="0">
                <a:pos x="0" y="56"/>
              </a:cxn>
            </a:cxnLst>
            <a:rect l="0" t="0" r="r" b="b"/>
            <a:pathLst>
              <a:path w="332" h="56">
                <a:moveTo>
                  <a:pt x="332" y="28"/>
                </a:moveTo>
                <a:cubicBezTo>
                  <a:pt x="309" y="24"/>
                  <a:pt x="239" y="11"/>
                  <a:pt x="192" y="8"/>
                </a:cubicBezTo>
                <a:cubicBezTo>
                  <a:pt x="145" y="5"/>
                  <a:pt x="80" y="0"/>
                  <a:pt x="48" y="8"/>
                </a:cubicBezTo>
                <a:cubicBezTo>
                  <a:pt x="16" y="16"/>
                  <a:pt x="8" y="36"/>
                  <a:pt x="0" y="56"/>
                </a:cubicBezTo>
              </a:path>
            </a:pathLst>
          </a:custGeom>
          <a:noFill/>
          <a:ln w="38100" cap="flat" cmpd="sng">
            <a:solidFill>
              <a:srgbClr val="6600FF"/>
            </a:solidFill>
            <a:prstDash val="solid"/>
            <a:round/>
            <a:headEnd type="none" w="med" len="med"/>
            <a:tailEnd type="none" w="med" len="med"/>
          </a:ln>
          <a:effectLst/>
        </p:spPr>
        <p:txBody>
          <a:bodyPr/>
          <a:lstStyle/>
          <a:p>
            <a:pPr algn="ctr"/>
            <a:endParaRPr lang="en-US">
              <a:solidFill>
                <a:srgbClr val="FFFFFF"/>
              </a:solidFill>
            </a:endParaRPr>
          </a:p>
        </p:txBody>
      </p:sp>
      <p:sp>
        <p:nvSpPr>
          <p:cNvPr id="958480" name="AutoShape 16"/>
          <p:cNvSpPr>
            <a:spLocks noChangeArrowheads="1"/>
          </p:cNvSpPr>
          <p:nvPr/>
        </p:nvSpPr>
        <p:spPr bwMode="auto">
          <a:xfrm rot="3301929">
            <a:off x="515144" y="3040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1" name="Freeform 17"/>
          <p:cNvSpPr>
            <a:spLocks/>
          </p:cNvSpPr>
          <p:nvPr/>
        </p:nvSpPr>
        <p:spPr bwMode="auto">
          <a:xfrm rot="620286">
            <a:off x="609600" y="26860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2" name="AutoShape 18"/>
          <p:cNvSpPr>
            <a:spLocks noChangeArrowheads="1"/>
          </p:cNvSpPr>
          <p:nvPr/>
        </p:nvSpPr>
        <p:spPr bwMode="auto">
          <a:xfrm rot="4229630">
            <a:off x="667544" y="3421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3" name="AutoShape 19"/>
          <p:cNvSpPr>
            <a:spLocks noChangeArrowheads="1"/>
          </p:cNvSpPr>
          <p:nvPr/>
        </p:nvSpPr>
        <p:spPr bwMode="auto">
          <a:xfrm rot="6306315">
            <a:off x="667544" y="39552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4" name="Freeform 20"/>
          <p:cNvSpPr>
            <a:spLocks/>
          </p:cNvSpPr>
          <p:nvPr/>
        </p:nvSpPr>
        <p:spPr bwMode="auto">
          <a:xfrm rot="6500628">
            <a:off x="1102519" y="3026569"/>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5" name="AutoShape 21"/>
          <p:cNvSpPr>
            <a:spLocks noChangeArrowheads="1"/>
          </p:cNvSpPr>
          <p:nvPr/>
        </p:nvSpPr>
        <p:spPr bwMode="auto">
          <a:xfrm rot="-9619716">
            <a:off x="1219200" y="3805238"/>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6" name="AutoShape 22"/>
          <p:cNvSpPr>
            <a:spLocks noChangeArrowheads="1"/>
          </p:cNvSpPr>
          <p:nvPr/>
        </p:nvSpPr>
        <p:spPr bwMode="auto">
          <a:xfrm rot="3930553">
            <a:off x="4112419" y="26042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7" name="Freeform 23"/>
          <p:cNvSpPr>
            <a:spLocks/>
          </p:cNvSpPr>
          <p:nvPr/>
        </p:nvSpPr>
        <p:spPr bwMode="auto">
          <a:xfrm rot="2913820">
            <a:off x="4114007" y="2416969"/>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88" name="AutoShape 24"/>
          <p:cNvSpPr>
            <a:spLocks noChangeArrowheads="1"/>
          </p:cNvSpPr>
          <p:nvPr/>
        </p:nvSpPr>
        <p:spPr bwMode="auto">
          <a:xfrm rot="5900056">
            <a:off x="4172744" y="35948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89" name="AutoShape 25"/>
          <p:cNvSpPr>
            <a:spLocks noChangeArrowheads="1"/>
          </p:cNvSpPr>
          <p:nvPr/>
        </p:nvSpPr>
        <p:spPr bwMode="auto">
          <a:xfrm rot="5928917">
            <a:off x="4096544" y="41838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0" name="Freeform 26"/>
          <p:cNvSpPr>
            <a:spLocks/>
          </p:cNvSpPr>
          <p:nvPr/>
        </p:nvSpPr>
        <p:spPr bwMode="auto">
          <a:xfrm rot="1250099">
            <a:off x="6800850" y="20764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6600FF"/>
          </a:solidFill>
          <a:ln w="12700" cap="flat" cmpd="sng">
            <a:solidFill>
              <a:srgbClr val="6600FF"/>
            </a:solidFill>
            <a:prstDash val="solid"/>
            <a:round/>
            <a:headEnd/>
            <a:tailEnd/>
          </a:ln>
          <a:effectLst/>
        </p:spPr>
        <p:txBody>
          <a:bodyPr/>
          <a:lstStyle/>
          <a:p>
            <a:pPr algn="ctr"/>
            <a:endParaRPr lang="en-US">
              <a:solidFill>
                <a:srgbClr val="FFFFFF"/>
              </a:solidFill>
            </a:endParaRPr>
          </a:p>
        </p:txBody>
      </p:sp>
      <p:sp>
        <p:nvSpPr>
          <p:cNvPr id="958491" name="AutoShape 27"/>
          <p:cNvSpPr>
            <a:spLocks noChangeArrowheads="1"/>
          </p:cNvSpPr>
          <p:nvPr/>
        </p:nvSpPr>
        <p:spPr bwMode="auto">
          <a:xfrm rot="5900056">
            <a:off x="7449344" y="3747294"/>
            <a:ext cx="173037"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2" name="AutoShape 28"/>
          <p:cNvSpPr>
            <a:spLocks noChangeArrowheads="1"/>
          </p:cNvSpPr>
          <p:nvPr/>
        </p:nvSpPr>
        <p:spPr bwMode="auto">
          <a:xfrm rot="5928917">
            <a:off x="7373144" y="4336256"/>
            <a:ext cx="173038" cy="136525"/>
          </a:xfrm>
          <a:prstGeom prst="triangle">
            <a:avLst>
              <a:gd name="adj" fmla="val 50000"/>
            </a:avLst>
          </a:prstGeom>
          <a:solidFill>
            <a:srgbClr val="0033CC"/>
          </a:solidFill>
          <a:ln w="12700">
            <a:solidFill>
              <a:srgbClr val="0033CC"/>
            </a:solidFill>
            <a:miter lim="800000"/>
            <a:headEnd/>
            <a:tailEnd/>
          </a:ln>
          <a:effectLst/>
        </p:spPr>
        <p:txBody>
          <a:bodyPr wrap="none" anchor="ctr"/>
          <a:lstStyle/>
          <a:p>
            <a:pPr algn="ctr"/>
            <a:endParaRPr lang="en-US">
              <a:solidFill>
                <a:srgbClr val="FFFFFF"/>
              </a:solidFill>
            </a:endParaRPr>
          </a:p>
        </p:txBody>
      </p:sp>
      <p:sp>
        <p:nvSpPr>
          <p:cNvPr id="958493" name="AutoShape 29"/>
          <p:cNvSpPr>
            <a:spLocks noChangeArrowheads="1"/>
          </p:cNvSpPr>
          <p:nvPr/>
        </p:nvSpPr>
        <p:spPr bwMode="auto">
          <a:xfrm rot="2606840">
            <a:off x="7315200" y="2300288"/>
            <a:ext cx="173038" cy="136525"/>
          </a:xfrm>
          <a:prstGeom prst="triangle">
            <a:avLst>
              <a:gd name="adj" fmla="val 50000"/>
            </a:avLst>
          </a:prstGeom>
          <a:solidFill>
            <a:srgbClr val="6600FF"/>
          </a:solidFill>
          <a:ln w="12700">
            <a:solidFill>
              <a:srgbClr val="6600FF"/>
            </a:solidFill>
            <a:miter lim="800000"/>
            <a:headEnd/>
            <a:tailEnd/>
          </a:ln>
          <a:effectLst/>
        </p:spPr>
        <p:txBody>
          <a:bodyPr wrap="none" anchor="ctr"/>
          <a:lstStyle/>
          <a:p>
            <a:pPr algn="ctr"/>
            <a:endParaRPr lang="en-US">
              <a:solidFill>
                <a:srgbClr val="FFFFFF"/>
              </a:solidFill>
            </a:endParaRPr>
          </a:p>
        </p:txBody>
      </p:sp>
      <p:sp>
        <p:nvSpPr>
          <p:cNvPr id="958494" name="Freeform 30"/>
          <p:cNvSpPr>
            <a:spLocks/>
          </p:cNvSpPr>
          <p:nvPr/>
        </p:nvSpPr>
        <p:spPr bwMode="auto">
          <a:xfrm rot="405653">
            <a:off x="8020050" y="2990850"/>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5" name="Freeform 31"/>
          <p:cNvSpPr>
            <a:spLocks/>
          </p:cNvSpPr>
          <p:nvPr/>
        </p:nvSpPr>
        <p:spPr bwMode="auto">
          <a:xfrm rot="5400000">
            <a:off x="4326732" y="2778919"/>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6" name="Freeform 32"/>
          <p:cNvSpPr>
            <a:spLocks/>
          </p:cNvSpPr>
          <p:nvPr/>
        </p:nvSpPr>
        <p:spPr bwMode="auto">
          <a:xfrm rot="2913820">
            <a:off x="4531519" y="3236119"/>
            <a:ext cx="209550" cy="128588"/>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7" name="Freeform 33"/>
          <p:cNvSpPr>
            <a:spLocks/>
          </p:cNvSpPr>
          <p:nvPr/>
        </p:nvSpPr>
        <p:spPr bwMode="auto">
          <a:xfrm rot="-267546">
            <a:off x="5105400" y="3119438"/>
            <a:ext cx="209550" cy="128587"/>
          </a:xfrm>
          <a:custGeom>
            <a:avLst/>
            <a:gdLst/>
            <a:ahLst/>
            <a:cxnLst>
              <a:cxn ang="0">
                <a:pos x="22" y="164"/>
              </a:cxn>
              <a:cxn ang="0">
                <a:pos x="31" y="65"/>
              </a:cxn>
              <a:cxn ang="0">
                <a:pos x="88" y="11"/>
              </a:cxn>
              <a:cxn ang="0">
                <a:pos x="184" y="11"/>
              </a:cxn>
              <a:cxn ang="0">
                <a:pos x="259" y="80"/>
              </a:cxn>
              <a:cxn ang="0">
                <a:pos x="148" y="122"/>
              </a:cxn>
              <a:cxn ang="0">
                <a:pos x="22" y="164"/>
              </a:cxn>
            </a:cxnLst>
            <a:rect l="0" t="0" r="r" b="b"/>
            <a:pathLst>
              <a:path w="265" h="164">
                <a:moveTo>
                  <a:pt x="22" y="164"/>
                </a:moveTo>
                <a:cubicBezTo>
                  <a:pt x="0" y="154"/>
                  <a:pt x="20" y="90"/>
                  <a:pt x="31" y="65"/>
                </a:cubicBezTo>
                <a:cubicBezTo>
                  <a:pt x="42" y="40"/>
                  <a:pt x="63" y="20"/>
                  <a:pt x="88" y="11"/>
                </a:cubicBezTo>
                <a:cubicBezTo>
                  <a:pt x="113" y="2"/>
                  <a:pt x="155" y="0"/>
                  <a:pt x="184" y="11"/>
                </a:cubicBezTo>
                <a:cubicBezTo>
                  <a:pt x="213" y="22"/>
                  <a:pt x="265" y="62"/>
                  <a:pt x="259" y="80"/>
                </a:cubicBezTo>
                <a:lnTo>
                  <a:pt x="148" y="122"/>
                </a:lnTo>
                <a:lnTo>
                  <a:pt x="22" y="164"/>
                </a:lnTo>
                <a:close/>
              </a:path>
            </a:pathLst>
          </a:custGeom>
          <a:solidFill>
            <a:srgbClr val="FF0000"/>
          </a:solidFill>
          <a:ln w="12700" cap="flat" cmpd="sng">
            <a:solidFill>
              <a:srgbClr val="FF0000"/>
            </a:solidFill>
            <a:prstDash val="solid"/>
            <a:round/>
            <a:headEnd/>
            <a:tailEnd/>
          </a:ln>
          <a:effectLst/>
        </p:spPr>
        <p:txBody>
          <a:bodyPr/>
          <a:lstStyle/>
          <a:p>
            <a:pPr algn="ctr"/>
            <a:endParaRPr lang="en-US">
              <a:solidFill>
                <a:srgbClr val="FFFFFF"/>
              </a:solidFill>
            </a:endParaRPr>
          </a:p>
        </p:txBody>
      </p:sp>
      <p:sp>
        <p:nvSpPr>
          <p:cNvPr id="958499" name="Rectangle 35"/>
          <p:cNvSpPr>
            <a:spLocks noGrp="1" noChangeArrowheads="1"/>
          </p:cNvSpPr>
          <p:nvPr>
            <p:ph type="title"/>
          </p:nvPr>
        </p:nvSpPr>
        <p:spPr>
          <a:xfrm>
            <a:off x="762000" y="152400"/>
            <a:ext cx="7772400" cy="685800"/>
          </a:xfrm>
          <a:solidFill>
            <a:schemeClr val="tx1"/>
          </a:solidFill>
          <a:ln/>
        </p:spPr>
        <p:txBody>
          <a:bodyPr/>
          <a:lstStyle/>
          <a:p>
            <a:r>
              <a:rPr lang="en-US" sz="3600">
                <a:solidFill>
                  <a:schemeClr val="bg2"/>
                </a:solidFill>
              </a:rPr>
              <a:t>The Occlusion Process… Catch up? </a:t>
            </a:r>
          </a:p>
        </p:txBody>
      </p:sp>
      <p:sp>
        <p:nvSpPr>
          <p:cNvPr id="958500" name="Text Box 36"/>
          <p:cNvSpPr txBox="1">
            <a:spLocks noChangeArrowheads="1"/>
          </p:cNvSpPr>
          <p:nvPr/>
        </p:nvSpPr>
        <p:spPr bwMode="auto">
          <a:xfrm>
            <a:off x="381000" y="5334000"/>
            <a:ext cx="8001000" cy="854075"/>
          </a:xfrm>
          <a:prstGeom prst="rect">
            <a:avLst/>
          </a:prstGeom>
          <a:noFill/>
          <a:ln w="12700">
            <a:noFill/>
            <a:miter lim="800000"/>
            <a:headEnd/>
            <a:tailEnd/>
          </a:ln>
          <a:effectLst/>
        </p:spPr>
        <p:txBody>
          <a:bodyPr>
            <a:spAutoFit/>
          </a:bodyPr>
          <a:lstStyle/>
          <a:p>
            <a:pPr>
              <a:spcBef>
                <a:spcPct val="50000"/>
              </a:spcBef>
            </a:pPr>
            <a:r>
              <a:rPr lang="en-US" sz="2000">
                <a:solidFill>
                  <a:srgbClr val="000000"/>
                </a:solidFill>
                <a:latin typeface="Arial" pitchFamily="34" charset="0"/>
              </a:rPr>
              <a:t>Schultz and Mass (1993):  Catch up mechanism CAN take place…</a:t>
            </a:r>
          </a:p>
          <a:p>
            <a:pPr>
              <a:spcBef>
                <a:spcPct val="50000"/>
              </a:spcBef>
            </a:pPr>
            <a:r>
              <a:rPr lang="en-US" sz="2000">
                <a:solidFill>
                  <a:srgbClr val="000000"/>
                </a:solidFill>
                <a:latin typeface="Arial" pitchFamily="34" charset="0"/>
              </a:rPr>
              <a:t>But… Cold-air damming may have “held back” warm front in this case</a:t>
            </a:r>
          </a:p>
        </p:txBody>
      </p:sp>
      <p:pic>
        <p:nvPicPr>
          <p:cNvPr id="1026" name="Picture 2" descr="D:\D_Drive\papers_ip\Synoptic_book\graphics_pdf\Ch6_short\fig6_27.jpg"/>
          <p:cNvPicPr>
            <a:picLocks noChangeAspect="1" noChangeArrowheads="1"/>
          </p:cNvPicPr>
          <p:nvPr/>
        </p:nvPicPr>
        <p:blipFill>
          <a:blip r:embed="rId3" cstate="print"/>
          <a:srcRect/>
          <a:stretch>
            <a:fillRect/>
          </a:stretch>
        </p:blipFill>
        <p:spPr bwMode="auto">
          <a:xfrm>
            <a:off x="179387" y="990600"/>
            <a:ext cx="8964613" cy="3676650"/>
          </a:xfrm>
          <a:prstGeom prst="rect">
            <a:avLst/>
          </a:prstGeom>
          <a:noFill/>
        </p:spPr>
      </p:pic>
      <p:sp useBgFill="1">
        <p:nvSpPr>
          <p:cNvPr id="36" name="Rectangle 35"/>
          <p:cNvSpPr/>
          <p:nvPr/>
        </p:nvSpPr>
        <p:spPr bwMode="auto">
          <a:xfrm>
            <a:off x="3124200" y="1066800"/>
            <a:ext cx="3048000" cy="3581400"/>
          </a:xfrm>
          <a:prstGeom prst="rect">
            <a:avLst/>
          </a:prstGeom>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useBgFill="1">
        <p:nvSpPr>
          <p:cNvPr id="37" name="Rectangle 36"/>
          <p:cNvSpPr/>
          <p:nvPr/>
        </p:nvSpPr>
        <p:spPr bwMode="auto">
          <a:xfrm>
            <a:off x="6096000" y="1066800"/>
            <a:ext cx="3048000" cy="3733800"/>
          </a:xfrm>
          <a:prstGeom prst="rect">
            <a:avLst/>
          </a:prstGeom>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8500">
                                            <p:txEl>
                                              <p:pRg st="0" end="0"/>
                                            </p:txEl>
                                          </p:spTgt>
                                        </p:tgtEl>
                                        <p:attrNameLst>
                                          <p:attrName>style.visibility</p:attrName>
                                        </p:attrNameLst>
                                      </p:cBhvr>
                                      <p:to>
                                        <p:strVal val="visible"/>
                                      </p:to>
                                    </p:set>
                                    <p:animEffect transition="in" filter="dissolve">
                                      <p:cBhvr>
                                        <p:cTn id="17" dur="500"/>
                                        <p:tgtEl>
                                          <p:spTgt spid="9585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58500">
                                            <p:txEl>
                                              <p:pRg st="1" end="1"/>
                                            </p:txEl>
                                          </p:spTgt>
                                        </p:tgtEl>
                                        <p:attrNameLst>
                                          <p:attrName>style.visibility</p:attrName>
                                        </p:attrNameLst>
                                      </p:cBhvr>
                                      <p:to>
                                        <p:strVal val="visible"/>
                                      </p:to>
                                    </p:set>
                                    <p:animEffect transition="in" filter="dissolve">
                                      <p:cBhvr>
                                        <p:cTn id="22" dur="500"/>
                                        <p:tgtEl>
                                          <p:spTgt spid="9585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500" grpId="0" build="p"/>
      <p:bldP spid="36" grpId="0" animBg="1"/>
      <p:bldP spid="3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1219200"/>
            <a:ext cx="8534400" cy="1569660"/>
          </a:xfrm>
          <a:prstGeom prst="rect">
            <a:avLst/>
          </a:prstGeom>
          <a:noFill/>
          <a:ln w="12700">
            <a:noFill/>
            <a:miter lim="800000"/>
            <a:headEnd/>
            <a:tailEnd/>
          </a:ln>
          <a:effectLst/>
        </p:spPr>
        <p:txBody>
          <a:bodyPr>
            <a:spAutoFit/>
          </a:bodyPr>
          <a:lstStyle/>
          <a:p>
            <a:r>
              <a:rPr lang="en-US" dirty="0">
                <a:solidFill>
                  <a:srgbClr val="FFFFFF"/>
                </a:solidFill>
                <a:latin typeface="Arial"/>
              </a:rPr>
              <a:t>Tenet 1:  The occluded front forms and lengthens as a faster-moving cold front catches up with a slower-moving warm front</a:t>
            </a:r>
          </a:p>
          <a:p>
            <a:endParaRPr lang="en-US" dirty="0">
              <a:solidFill>
                <a:srgbClr val="FFFFFF"/>
              </a:solidFill>
              <a:latin typeface="Arial"/>
              <a:sym typeface="Symbol" pitchFamily="18" charset="2"/>
            </a:endParaRPr>
          </a:p>
          <a:p>
            <a:endParaRPr lang="en-US" dirty="0">
              <a:solidFill>
                <a:srgbClr val="FFFFFF"/>
              </a:solidFill>
              <a:latin typeface="Arial"/>
              <a:sym typeface="Symbol" pitchFamily="18" charset="2"/>
            </a:endParaRPr>
          </a:p>
        </p:txBody>
      </p:sp>
      <p:pic>
        <p:nvPicPr>
          <p:cNvPr id="3074" name="Picture 2"/>
          <p:cNvPicPr>
            <a:picLocks noChangeAspect="1" noChangeArrowheads="1"/>
          </p:cNvPicPr>
          <p:nvPr/>
        </p:nvPicPr>
        <p:blipFill>
          <a:blip r:embed="rId3" cstate="print"/>
          <a:srcRect l="35580" t="18391" r="7685" b="4105"/>
          <a:stretch>
            <a:fillRect/>
          </a:stretch>
        </p:blipFill>
        <p:spPr bwMode="auto">
          <a:xfrm>
            <a:off x="533400" y="2362200"/>
            <a:ext cx="4495800" cy="4495800"/>
          </a:xfrm>
          <a:prstGeom prst="rect">
            <a:avLst/>
          </a:prstGeom>
          <a:noFill/>
          <a:ln w="9525">
            <a:noFill/>
            <a:miter lim="800000"/>
            <a:headEnd/>
            <a:tailEnd/>
          </a:ln>
        </p:spPr>
      </p:pic>
      <p:sp>
        <p:nvSpPr>
          <p:cNvPr id="6" name="TextBox 5"/>
          <p:cNvSpPr txBox="1"/>
          <p:nvPr/>
        </p:nvSpPr>
        <p:spPr>
          <a:xfrm>
            <a:off x="5257800" y="2438400"/>
            <a:ext cx="3657600" cy="3046988"/>
          </a:xfrm>
          <a:prstGeom prst="rect">
            <a:avLst/>
          </a:prstGeom>
          <a:noFill/>
        </p:spPr>
        <p:txBody>
          <a:bodyPr wrap="square" rtlCol="0">
            <a:spAutoFit/>
          </a:bodyPr>
          <a:lstStyle/>
          <a:p>
            <a:pPr algn="ctr"/>
            <a:r>
              <a:rPr lang="en-US" b="1" dirty="0">
                <a:solidFill>
                  <a:srgbClr val="FFFFFF"/>
                </a:solidFill>
                <a:latin typeface="Arial"/>
              </a:rPr>
              <a:t>TENET 1—REALITY: The occluded front forms </a:t>
            </a:r>
            <a:r>
              <a:rPr lang="en-US" dirty="0">
                <a:solidFill>
                  <a:srgbClr val="FFFFFF"/>
                </a:solidFill>
                <a:latin typeface="Arial"/>
              </a:rPr>
              <a:t>as a result of the wrap-up of the </a:t>
            </a:r>
            <a:r>
              <a:rPr lang="en-US" dirty="0" err="1">
                <a:solidFill>
                  <a:srgbClr val="FFFFFF"/>
                </a:solidFill>
                <a:latin typeface="Arial"/>
              </a:rPr>
              <a:t>baroclinic</a:t>
            </a:r>
            <a:r>
              <a:rPr lang="en-US" dirty="0">
                <a:solidFill>
                  <a:srgbClr val="FFFFFF"/>
                </a:solidFill>
                <a:latin typeface="Arial"/>
              </a:rPr>
              <a:t> zone and lengthens due to flow deformation and rotation around the cyclone.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152400" y="30480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7" name="TextBox 6"/>
          <p:cNvSpPr txBox="1"/>
          <p:nvPr/>
        </p:nvSpPr>
        <p:spPr>
          <a:xfrm>
            <a:off x="381000" y="1219200"/>
            <a:ext cx="7772400" cy="461665"/>
          </a:xfrm>
          <a:prstGeom prst="rect">
            <a:avLst/>
          </a:prstGeom>
          <a:noFill/>
        </p:spPr>
        <p:txBody>
          <a:bodyPr wrap="square" rtlCol="0">
            <a:spAutoFit/>
          </a:bodyPr>
          <a:lstStyle/>
          <a:p>
            <a:r>
              <a:rPr lang="en-US" dirty="0">
                <a:solidFill>
                  <a:srgbClr val="FFFFFF"/>
                </a:solidFill>
                <a:latin typeface="Arial"/>
              </a:rPr>
              <a:t>Are all occluded fronts the same, structurally?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Occluded Fronts: Structure</a:t>
            </a:r>
          </a:p>
        </p:txBody>
      </p:sp>
      <p:sp>
        <p:nvSpPr>
          <p:cNvPr id="833539" name="Rectangle 3"/>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33540" name="Picture 4" descr="warm_cold_occ"/>
          <p:cNvPicPr>
            <a:picLocks noChangeAspect="1" noChangeArrowheads="1"/>
          </p:cNvPicPr>
          <p:nvPr/>
        </p:nvPicPr>
        <p:blipFill>
          <a:blip r:embed="rId3" cstate="print">
            <a:lum bright="6000"/>
          </a:blip>
          <a:srcRect l="5783"/>
          <a:stretch>
            <a:fillRect/>
          </a:stretch>
        </p:blipFill>
        <p:spPr bwMode="auto">
          <a:xfrm>
            <a:off x="0" y="1457325"/>
            <a:ext cx="3962400" cy="3962400"/>
          </a:xfrm>
          <a:prstGeom prst="rect">
            <a:avLst/>
          </a:prstGeom>
          <a:noFill/>
          <a:ln w="9525">
            <a:noFill/>
            <a:miter lim="800000"/>
            <a:headEnd/>
            <a:tailEnd/>
          </a:ln>
        </p:spPr>
      </p:pic>
      <p:sp>
        <p:nvSpPr>
          <p:cNvPr id="833541" name="Text Box 5"/>
          <p:cNvSpPr txBox="1">
            <a:spLocks noChangeArrowheads="1"/>
          </p:cNvSpPr>
          <p:nvPr/>
        </p:nvSpPr>
        <p:spPr bwMode="auto">
          <a:xfrm>
            <a:off x="4191000" y="2057400"/>
            <a:ext cx="4724400" cy="2514600"/>
          </a:xfrm>
          <a:prstGeom prst="rect">
            <a:avLst/>
          </a:prstGeom>
          <a:solidFill>
            <a:srgbClr val="FFFFFF"/>
          </a:solidFill>
          <a:ln w="9525">
            <a:noFill/>
            <a:miter lim="800000"/>
            <a:headEnd/>
            <a:tailEnd/>
          </a:ln>
        </p:spPr>
        <p:txBody>
          <a:bodyPr/>
          <a:lstStyle/>
          <a:p>
            <a:r>
              <a:rPr lang="en-US" sz="2000">
                <a:solidFill>
                  <a:srgbClr val="000000"/>
                </a:solidFill>
                <a:latin typeface="Arial" pitchFamily="34" charset="0"/>
              </a:rPr>
              <a:t>Cold and warm-type occlusion structures (from Schultz and Mass 1993 at left, and Wallace and Hobbs 1997 below).  </a:t>
            </a:r>
          </a:p>
          <a:p>
            <a:endParaRPr lang="en-US" sz="2000">
              <a:solidFill>
                <a:srgbClr val="000000"/>
              </a:solidFill>
              <a:latin typeface="Arial" pitchFamily="34" charset="0"/>
            </a:endParaRPr>
          </a:p>
          <a:p>
            <a:r>
              <a:rPr lang="en-US" sz="2000">
                <a:solidFill>
                  <a:srgbClr val="000000"/>
                </a:solidFill>
                <a:latin typeface="Arial" pitchFamily="34" charset="0"/>
              </a:rPr>
              <a:t>It is often difficult to see these classic structures in the observations…</a:t>
            </a:r>
            <a:endParaRPr lang="en-US" sz="4000">
              <a:solidFill>
                <a:srgbClr val="000000"/>
              </a:solidFill>
              <a:latin typeface="Arial" pitchFamily="34" charset="0"/>
            </a:endParaRPr>
          </a:p>
        </p:txBody>
      </p:sp>
      <p:pic>
        <p:nvPicPr>
          <p:cNvPr id="833542" name="Picture 6" descr="WH_warm_cold_occ"/>
          <p:cNvPicPr>
            <a:picLocks noChangeAspect="1" noChangeArrowheads="1"/>
          </p:cNvPicPr>
          <p:nvPr/>
        </p:nvPicPr>
        <p:blipFill>
          <a:blip r:embed="rId4" cstate="print">
            <a:lum bright="6000"/>
          </a:blip>
          <a:srcRect/>
          <a:stretch>
            <a:fillRect/>
          </a:stretch>
        </p:blipFill>
        <p:spPr bwMode="auto">
          <a:xfrm>
            <a:off x="3886200" y="4946650"/>
            <a:ext cx="5181600" cy="1835150"/>
          </a:xfrm>
          <a:prstGeom prst="rect">
            <a:avLst/>
          </a:prstGeom>
          <a:noFill/>
          <a:ln w="9525">
            <a:noFill/>
            <a:miter lim="800000"/>
            <a:headEnd/>
            <a:tailEnd/>
          </a:ln>
        </p:spPr>
      </p:pic>
      <p:sp>
        <p:nvSpPr>
          <p:cNvPr id="833543" name="Text Box 7"/>
          <p:cNvSpPr txBox="1">
            <a:spLocks noChangeArrowheads="1"/>
          </p:cNvSpPr>
          <p:nvPr/>
        </p:nvSpPr>
        <p:spPr bwMode="auto">
          <a:xfrm>
            <a:off x="762000" y="4038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4" name="Text Box 8"/>
          <p:cNvSpPr txBox="1">
            <a:spLocks noChangeArrowheads="1"/>
          </p:cNvSpPr>
          <p:nvPr/>
        </p:nvSpPr>
        <p:spPr bwMode="auto">
          <a:xfrm>
            <a:off x="2819400" y="3962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45" name="Text Box 9"/>
          <p:cNvSpPr txBox="1">
            <a:spLocks noChangeArrowheads="1"/>
          </p:cNvSpPr>
          <p:nvPr/>
        </p:nvSpPr>
        <p:spPr bwMode="auto">
          <a:xfrm>
            <a:off x="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6" name="Text Box 10"/>
          <p:cNvSpPr txBox="1">
            <a:spLocks noChangeArrowheads="1"/>
          </p:cNvSpPr>
          <p:nvPr/>
        </p:nvSpPr>
        <p:spPr bwMode="auto">
          <a:xfrm>
            <a:off x="32004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47" name="Text Box 11"/>
          <p:cNvSpPr txBox="1">
            <a:spLocks noChangeArrowheads="1"/>
          </p:cNvSpPr>
          <p:nvPr/>
        </p:nvSpPr>
        <p:spPr bwMode="auto">
          <a:xfrm>
            <a:off x="1219200" y="4403725"/>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8" name="Text Box 12"/>
          <p:cNvSpPr txBox="1">
            <a:spLocks noChangeArrowheads="1"/>
          </p:cNvSpPr>
          <p:nvPr/>
        </p:nvSpPr>
        <p:spPr bwMode="auto">
          <a:xfrm>
            <a:off x="2286000" y="4419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49" name="Line 13"/>
          <p:cNvSpPr>
            <a:spLocks noChangeShapeType="1"/>
          </p:cNvSpPr>
          <p:nvPr/>
        </p:nvSpPr>
        <p:spPr bwMode="auto">
          <a:xfrm>
            <a:off x="1981200" y="1447800"/>
            <a:ext cx="0" cy="3962400"/>
          </a:xfrm>
          <a:prstGeom prst="line">
            <a:avLst/>
          </a:prstGeom>
          <a:noFill/>
          <a:ln w="12700">
            <a:solidFill>
              <a:schemeClr val="bg2"/>
            </a:solidFill>
            <a:round/>
            <a:headEnd/>
            <a:tailEnd/>
          </a:ln>
          <a:effectLst/>
        </p:spPr>
        <p:txBody>
          <a:bodyPr/>
          <a:lstStyle/>
          <a:p>
            <a:pPr algn="ctr"/>
            <a:endParaRPr lang="en-US">
              <a:solidFill>
                <a:srgbClr val="FFFFFF"/>
              </a:solidFill>
            </a:endParaRPr>
          </a:p>
        </p:txBody>
      </p:sp>
      <p:sp>
        <p:nvSpPr>
          <p:cNvPr id="833550" name="Text Box 14"/>
          <p:cNvSpPr txBox="1">
            <a:spLocks noChangeArrowheads="1"/>
          </p:cNvSpPr>
          <p:nvPr/>
        </p:nvSpPr>
        <p:spPr bwMode="auto">
          <a:xfrm>
            <a:off x="4343400" y="5105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1" name="Text Box 15"/>
          <p:cNvSpPr txBox="1">
            <a:spLocks noChangeArrowheads="1"/>
          </p:cNvSpPr>
          <p:nvPr/>
        </p:nvSpPr>
        <p:spPr bwMode="auto">
          <a:xfrm>
            <a:off x="5105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2" name="Text Box 16"/>
          <p:cNvSpPr txBox="1">
            <a:spLocks noChangeArrowheads="1"/>
          </p:cNvSpPr>
          <p:nvPr/>
        </p:nvSpPr>
        <p:spPr bwMode="auto">
          <a:xfrm>
            <a:off x="3962400" y="5943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
        <p:nvSpPr>
          <p:cNvPr id="833553" name="Text Box 17"/>
          <p:cNvSpPr txBox="1">
            <a:spLocks noChangeArrowheads="1"/>
          </p:cNvSpPr>
          <p:nvPr/>
        </p:nvSpPr>
        <p:spPr bwMode="auto">
          <a:xfrm>
            <a:off x="7848600" y="51816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warm</a:t>
            </a:r>
          </a:p>
        </p:txBody>
      </p:sp>
      <p:sp>
        <p:nvSpPr>
          <p:cNvPr id="833554" name="Text Box 18"/>
          <p:cNvSpPr txBox="1">
            <a:spLocks noChangeArrowheads="1"/>
          </p:cNvSpPr>
          <p:nvPr/>
        </p:nvSpPr>
        <p:spPr bwMode="auto">
          <a:xfrm>
            <a:off x="69342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66CCFF"/>
                </a:solidFill>
              </a:rPr>
              <a:t>cool</a:t>
            </a:r>
          </a:p>
        </p:txBody>
      </p:sp>
      <p:sp>
        <p:nvSpPr>
          <p:cNvPr id="833555" name="Text Box 19"/>
          <p:cNvSpPr txBox="1">
            <a:spLocks noChangeArrowheads="1"/>
          </p:cNvSpPr>
          <p:nvPr/>
        </p:nvSpPr>
        <p:spPr bwMode="auto">
          <a:xfrm>
            <a:off x="8153400" y="5867400"/>
            <a:ext cx="762000" cy="396875"/>
          </a:xfrm>
          <a:prstGeom prst="rect">
            <a:avLst/>
          </a:prstGeom>
          <a:noFill/>
          <a:ln w="12700">
            <a:noFill/>
            <a:miter lim="800000"/>
            <a:headEnd/>
            <a:tailEnd/>
          </a:ln>
          <a:effectLst/>
        </p:spPr>
        <p:txBody>
          <a:bodyPr>
            <a:spAutoFit/>
          </a:bodyPr>
          <a:lstStyle/>
          <a:p>
            <a:pPr>
              <a:spcBef>
                <a:spcPct val="50000"/>
              </a:spcBef>
            </a:pPr>
            <a:r>
              <a:rPr lang="en-US" sz="2000">
                <a:solidFill>
                  <a:srgbClr val="0066CC"/>
                </a:solidFill>
              </a:rPr>
              <a:t>cold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534400" cy="1200329"/>
          </a:xfrm>
          <a:prstGeom prst="rect">
            <a:avLst/>
          </a:prstGeom>
          <a:noFill/>
          <a:ln w="12700">
            <a:noFill/>
            <a:miter lim="800000"/>
            <a:headEnd/>
            <a:tailEnd/>
          </a:ln>
          <a:effectLst/>
        </p:spPr>
        <p:txBody>
          <a:bodyPr>
            <a:spAutoFit/>
          </a:bodyPr>
          <a:lstStyle/>
          <a:p>
            <a:r>
              <a:rPr lang="en-US" b="1" dirty="0">
                <a:solidFill>
                  <a:srgbClr val="FFFFFF"/>
                </a:solidFill>
                <a:latin typeface="Arial"/>
              </a:rPr>
              <a:t>TENET 2: TWO TYPES OF OCCLUSIONS ARE POSSIBLE, DEPENDING ON THE RELATIVE TEMPERATURES OF THE AIR ON EITHER SIDE OF THE OCCLUDED FRONT</a:t>
            </a:r>
            <a:endParaRPr lang="en-US" dirty="0">
              <a:solidFill>
                <a:srgbClr val="FFFFFF"/>
              </a:solidFill>
              <a:latin typeface="Arial"/>
              <a:sym typeface="Symbol" pitchFamily="18" charset="2"/>
            </a:endParaRPr>
          </a:p>
        </p:txBody>
      </p:sp>
      <p:sp>
        <p:nvSpPr>
          <p:cNvPr id="6" name="TextBox 5"/>
          <p:cNvSpPr txBox="1"/>
          <p:nvPr/>
        </p:nvSpPr>
        <p:spPr>
          <a:xfrm>
            <a:off x="4343400" y="2667000"/>
            <a:ext cx="4572000" cy="3416320"/>
          </a:xfrm>
          <a:prstGeom prst="rect">
            <a:avLst/>
          </a:prstGeom>
          <a:noFill/>
        </p:spPr>
        <p:txBody>
          <a:bodyPr wrap="square" rtlCol="0">
            <a:spAutoFit/>
          </a:bodyPr>
          <a:lstStyle/>
          <a:p>
            <a:pPr algn="ctr"/>
            <a:r>
              <a:rPr lang="en-US" b="1" dirty="0">
                <a:solidFill>
                  <a:srgbClr val="FFFFFF"/>
                </a:solidFill>
                <a:latin typeface="Arial"/>
              </a:rPr>
              <a:t>TENET 2—REALITY: Two types of occlusions </a:t>
            </a:r>
            <a:r>
              <a:rPr lang="en-US" dirty="0">
                <a:solidFill>
                  <a:srgbClr val="FFFFFF"/>
                </a:solidFill>
                <a:latin typeface="Arial"/>
              </a:rPr>
              <a:t>are possible, depending on the relative </a:t>
            </a:r>
            <a:r>
              <a:rPr lang="en-US" b="1" i="1" dirty="0">
                <a:solidFill>
                  <a:srgbClr val="FFFFFF"/>
                </a:solidFill>
                <a:latin typeface="Arial"/>
              </a:rPr>
              <a:t>static stabilities </a:t>
            </a:r>
            <a:r>
              <a:rPr lang="en-US" dirty="0">
                <a:solidFill>
                  <a:srgbClr val="FFFFFF"/>
                </a:solidFill>
                <a:latin typeface="Arial"/>
              </a:rPr>
              <a:t>of the air on either side of the occluded front.</a:t>
            </a:r>
          </a:p>
          <a:p>
            <a:pPr algn="ctr"/>
            <a:endParaRPr lang="en-US" dirty="0">
              <a:solidFill>
                <a:srgbClr val="FFFFFF"/>
              </a:solidFill>
              <a:latin typeface="Arial"/>
            </a:endParaRPr>
          </a:p>
          <a:p>
            <a:pPr algn="ctr"/>
            <a:r>
              <a:rPr lang="en-US" dirty="0">
                <a:solidFill>
                  <a:srgbClr val="FFFFFF"/>
                </a:solidFill>
                <a:latin typeface="Arial"/>
              </a:rPr>
              <a:t>However, warm-type occlusions are more common, in general. </a:t>
            </a:r>
          </a:p>
        </p:txBody>
      </p:sp>
      <p:pic>
        <p:nvPicPr>
          <p:cNvPr id="3075" name="Picture 3"/>
          <p:cNvPicPr>
            <a:picLocks noChangeAspect="1" noChangeArrowheads="1"/>
          </p:cNvPicPr>
          <p:nvPr/>
        </p:nvPicPr>
        <p:blipFill>
          <a:blip r:embed="rId3" cstate="print"/>
          <a:srcRect/>
          <a:stretch>
            <a:fillRect/>
          </a:stretch>
        </p:blipFill>
        <p:spPr bwMode="auto">
          <a:xfrm>
            <a:off x="1176904" y="2590800"/>
            <a:ext cx="2861696" cy="4191000"/>
          </a:xfrm>
          <a:prstGeom prst="rect">
            <a:avLst/>
          </a:prstGeom>
          <a:noFill/>
          <a:ln w="9525">
            <a:noFill/>
            <a:miter lim="800000"/>
            <a:headEnd/>
            <a:tailEnd/>
          </a:ln>
        </p:spPr>
      </p:pic>
      <p:sp>
        <p:nvSpPr>
          <p:cNvPr id="7" name="TextBox 6"/>
          <p:cNvSpPr txBox="1"/>
          <p:nvPr/>
        </p:nvSpPr>
        <p:spPr>
          <a:xfrm>
            <a:off x="3962400" y="6457890"/>
            <a:ext cx="2667000" cy="400110"/>
          </a:xfrm>
          <a:prstGeom prst="rect">
            <a:avLst/>
          </a:prstGeom>
          <a:noFill/>
        </p:spPr>
        <p:txBody>
          <a:bodyPr wrap="square" rtlCol="0">
            <a:spAutoFit/>
          </a:bodyPr>
          <a:lstStyle/>
          <a:p>
            <a:r>
              <a:rPr lang="en-US" sz="2000" dirty="0" err="1">
                <a:solidFill>
                  <a:srgbClr val="FFFFFF"/>
                </a:solidFill>
                <a:latin typeface="Arial"/>
              </a:rPr>
              <a:t>Stoelinga</a:t>
            </a:r>
            <a:r>
              <a:rPr lang="en-US" sz="2000" dirty="0">
                <a:solidFill>
                  <a:srgbClr val="FFFFFF"/>
                </a:solidFill>
                <a:latin typeface="Arial"/>
              </a:rPr>
              <a:t> et al. 2002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a:xfrm>
            <a:off x="762000" y="152400"/>
            <a:ext cx="7315200" cy="685800"/>
          </a:xfrm>
          <a:solidFill>
            <a:schemeClr val="tx1"/>
          </a:solidFill>
          <a:ln/>
        </p:spPr>
        <p:txBody>
          <a:bodyPr/>
          <a:lstStyle/>
          <a:p>
            <a:r>
              <a:rPr lang="en-US" sz="2800" dirty="0">
                <a:solidFill>
                  <a:schemeClr val="bg2"/>
                </a:solidFill>
              </a:rPr>
              <a:t>Occluded cyclone, 06 UTC 27 Oct 2010 </a:t>
            </a:r>
          </a:p>
        </p:txBody>
      </p:sp>
      <p:pic>
        <p:nvPicPr>
          <p:cNvPr id="1171462" name="Picture 6" descr="occl_namussfc2010102706"/>
          <p:cNvPicPr>
            <a:picLocks noChangeAspect="1" noChangeArrowheads="1"/>
          </p:cNvPicPr>
          <p:nvPr/>
        </p:nvPicPr>
        <p:blipFill>
          <a:blip r:embed="rId3" cstate="print"/>
          <a:srcRect/>
          <a:stretch>
            <a:fillRect/>
          </a:stretch>
        </p:blipFill>
        <p:spPr bwMode="auto">
          <a:xfrm>
            <a:off x="2000250" y="1066800"/>
            <a:ext cx="7143750" cy="5353050"/>
          </a:xfrm>
          <a:prstGeom prst="rect">
            <a:avLst/>
          </a:prstGeom>
          <a:noFill/>
        </p:spPr>
      </p:pic>
      <p:pic>
        <p:nvPicPr>
          <p:cNvPr id="1171463" name="Picture 7" descr="occl_namfntsfc2010102706"/>
          <p:cNvPicPr>
            <a:picLocks noChangeAspect="1" noChangeArrowheads="1"/>
          </p:cNvPicPr>
          <p:nvPr/>
        </p:nvPicPr>
        <p:blipFill>
          <a:blip r:embed="rId4" cstate="print"/>
          <a:srcRect l="33920" t="14520" r="19200" b="17082"/>
          <a:stretch>
            <a:fillRect/>
          </a:stretch>
        </p:blipFill>
        <p:spPr bwMode="auto">
          <a:xfrm>
            <a:off x="79375" y="2054225"/>
            <a:ext cx="3349625" cy="3660775"/>
          </a:xfrm>
          <a:prstGeom prst="rect">
            <a:avLst/>
          </a:prstGeom>
          <a:noFill/>
          <a:ln w="76200">
            <a:solidFill>
              <a:schemeClr val="bg2"/>
            </a:solid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pic>
        <p:nvPicPr>
          <p:cNvPr id="1173516" name="Picture 12" descr="occl_27_06"/>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3406775" y="2565737"/>
            <a:ext cx="3222625" cy="2263775"/>
          </a:xfrm>
          <a:custGeom>
            <a:avLst/>
            <a:gdLst>
              <a:gd name="T0" fmla="*/ 2147483647 w 10482"/>
              <a:gd name="T1" fmla="*/ 0 h 11559"/>
              <a:gd name="T2" fmla="*/ 2092235468 w 10482"/>
              <a:gd name="T3" fmla="*/ 2147483647 h 11559"/>
              <a:gd name="T4" fmla="*/ 2092235468 w 10482"/>
              <a:gd name="T5" fmla="*/ 2147483647 h 11559"/>
              <a:gd name="T6" fmla="*/ 2147483647 w 10482"/>
              <a:gd name="T7" fmla="*/ 2147483647 h 11559"/>
              <a:gd name="T8" fmla="*/ 2147483647 w 10482"/>
              <a:gd name="T9" fmla="*/ 2147483647 h 11559"/>
              <a:gd name="T10" fmla="*/ 2147483647 w 10482"/>
              <a:gd name="T11" fmla="*/ 2147483647 h 11559"/>
              <a:gd name="T12" fmla="*/ 0 60000 65536"/>
              <a:gd name="T13" fmla="*/ 0 60000 65536"/>
              <a:gd name="T14" fmla="*/ 0 60000 65536"/>
              <a:gd name="T15" fmla="*/ 0 60000 65536"/>
              <a:gd name="T16" fmla="*/ 0 60000 65536"/>
              <a:gd name="T17" fmla="*/ 0 60000 65536"/>
              <a:gd name="T18" fmla="*/ 0 w 10482"/>
              <a:gd name="T19" fmla="*/ 0 h 11559"/>
              <a:gd name="T20" fmla="*/ 10482 w 10482"/>
              <a:gd name="T21" fmla="*/ 11559 h 11559"/>
            </a:gdLst>
            <a:ahLst/>
            <a:cxnLst>
              <a:cxn ang="T12">
                <a:pos x="T0" y="T1"/>
              </a:cxn>
              <a:cxn ang="T13">
                <a:pos x="T2" y="T3"/>
              </a:cxn>
              <a:cxn ang="T14">
                <a:pos x="T4" y="T5"/>
              </a:cxn>
              <a:cxn ang="T15">
                <a:pos x="T6" y="T7"/>
              </a:cxn>
              <a:cxn ang="T16">
                <a:pos x="T8" y="T9"/>
              </a:cxn>
              <a:cxn ang="T17">
                <a:pos x="T10" y="T11"/>
              </a:cxn>
            </a:cxnLst>
            <a:rect l="T18" t="T19" r="T20" b="T21"/>
            <a:pathLst>
              <a:path w="10482" h="11559">
                <a:moveTo>
                  <a:pt x="320" y="0"/>
                </a:moveTo>
                <a:cubicBezTo>
                  <a:pt x="242" y="1466"/>
                  <a:pt x="77" y="4034"/>
                  <a:pt x="72" y="5056"/>
                </a:cubicBezTo>
                <a:cubicBezTo>
                  <a:pt x="67" y="6077"/>
                  <a:pt x="0" y="8055"/>
                  <a:pt x="72" y="8946"/>
                </a:cubicBezTo>
                <a:cubicBezTo>
                  <a:pt x="164" y="9881"/>
                  <a:pt x="133" y="10839"/>
                  <a:pt x="568" y="11280"/>
                </a:cubicBezTo>
                <a:cubicBezTo>
                  <a:pt x="883" y="11538"/>
                  <a:pt x="492" y="11559"/>
                  <a:pt x="2055" y="10502"/>
                </a:cubicBezTo>
                <a:cubicBezTo>
                  <a:pt x="3618" y="9530"/>
                  <a:pt x="8791" y="5170"/>
                  <a:pt x="10482" y="3889"/>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099" name="Line 4"/>
          <p:cNvSpPr>
            <a:spLocks noChangeShapeType="1"/>
          </p:cNvSpPr>
          <p:nvPr/>
        </p:nvSpPr>
        <p:spPr bwMode="auto">
          <a:xfrm rot="-2998663">
            <a:off x="1713707" y="2603043"/>
            <a:ext cx="41910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0" name="Freeform 5"/>
          <p:cNvSpPr>
            <a:spLocks/>
          </p:cNvSpPr>
          <p:nvPr/>
        </p:nvSpPr>
        <p:spPr bwMode="auto">
          <a:xfrm>
            <a:off x="2430463" y="1140162"/>
            <a:ext cx="3132137" cy="3708400"/>
          </a:xfrm>
          <a:custGeom>
            <a:avLst/>
            <a:gdLst>
              <a:gd name="T0" fmla="*/ 0 w 1973"/>
              <a:gd name="T1" fmla="*/ 2147483647 h 2336"/>
              <a:gd name="T2" fmla="*/ 2147483647 w 1973"/>
              <a:gd name="T3" fmla="*/ 0 h 2336"/>
              <a:gd name="T4" fmla="*/ 0 60000 65536"/>
              <a:gd name="T5" fmla="*/ 0 60000 65536"/>
              <a:gd name="T6" fmla="*/ 0 w 1973"/>
              <a:gd name="T7" fmla="*/ 0 h 2336"/>
              <a:gd name="T8" fmla="*/ 1973 w 1973"/>
              <a:gd name="T9" fmla="*/ 2336 h 2336"/>
            </a:gdLst>
            <a:ahLst/>
            <a:cxnLst>
              <a:cxn ang="T4">
                <a:pos x="T0" y="T1"/>
              </a:cxn>
              <a:cxn ang="T5">
                <a:pos x="T2" y="T3"/>
              </a:cxn>
            </a:cxnLst>
            <a:rect l="T6" t="T7" r="T8" b="T9"/>
            <a:pathLst>
              <a:path w="1973" h="2336">
                <a:moveTo>
                  <a:pt x="0" y="2336"/>
                </a:moveTo>
                <a:lnTo>
                  <a:pt x="197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1" name="Freeform 6"/>
          <p:cNvSpPr>
            <a:spLocks/>
          </p:cNvSpPr>
          <p:nvPr/>
        </p:nvSpPr>
        <p:spPr bwMode="auto">
          <a:xfrm>
            <a:off x="3062288" y="1144925"/>
            <a:ext cx="2862262" cy="3565525"/>
          </a:xfrm>
          <a:custGeom>
            <a:avLst/>
            <a:gdLst>
              <a:gd name="T0" fmla="*/ 0 w 1803"/>
              <a:gd name="T1" fmla="*/ 2147483647 h 2246"/>
              <a:gd name="T2" fmla="*/ 2147483647 w 1803"/>
              <a:gd name="T3" fmla="*/ 0 h 2246"/>
              <a:gd name="T4" fmla="*/ 0 60000 65536"/>
              <a:gd name="T5" fmla="*/ 0 60000 65536"/>
              <a:gd name="T6" fmla="*/ 0 w 1803"/>
              <a:gd name="T7" fmla="*/ 0 h 2246"/>
              <a:gd name="T8" fmla="*/ 1803 w 1803"/>
              <a:gd name="T9" fmla="*/ 2246 h 2246"/>
            </a:gdLst>
            <a:ahLst/>
            <a:cxnLst>
              <a:cxn ang="T4">
                <a:pos x="T0" y="T1"/>
              </a:cxn>
              <a:cxn ang="T5">
                <a:pos x="T2" y="T3"/>
              </a:cxn>
            </a:cxnLst>
            <a:rect l="T6" t="T7" r="T8" b="T9"/>
            <a:pathLst>
              <a:path w="1803" h="2246">
                <a:moveTo>
                  <a:pt x="0" y="2246"/>
                </a:moveTo>
                <a:lnTo>
                  <a:pt x="1803" y="0"/>
                </a:lnTo>
              </a:path>
            </a:pathLst>
          </a:custGeom>
          <a:noFill/>
          <a:ln w="28575">
            <a:solidFill>
              <a:srgbClr val="FF0000"/>
            </a:solidFill>
            <a:prstDash val="lgDash"/>
            <a:round/>
            <a:headEnd/>
            <a:tailEnd/>
          </a:ln>
        </p:spPr>
        <p:txBody>
          <a:bodyPr/>
          <a:lstStyle/>
          <a:p>
            <a:endParaRPr lang="en-US">
              <a:solidFill>
                <a:srgbClr val="FFFFFF"/>
              </a:solidFill>
            </a:endParaRPr>
          </a:p>
        </p:txBody>
      </p:sp>
      <p:sp>
        <p:nvSpPr>
          <p:cNvPr id="4102" name="Line 7"/>
          <p:cNvSpPr>
            <a:spLocks noChangeShapeType="1"/>
          </p:cNvSpPr>
          <p:nvPr/>
        </p:nvSpPr>
        <p:spPr bwMode="auto">
          <a:xfrm rot="-3087054">
            <a:off x="2361407" y="3022143"/>
            <a:ext cx="4876800" cy="1587"/>
          </a:xfrm>
          <a:prstGeom prst="line">
            <a:avLst/>
          </a:prstGeom>
          <a:noFill/>
          <a:ln w="28575">
            <a:solidFill>
              <a:srgbClr val="FF0000"/>
            </a:solidFill>
            <a:prstDash val="lgDash"/>
            <a:round/>
            <a:headEnd/>
            <a:tailEnd/>
          </a:ln>
        </p:spPr>
        <p:txBody>
          <a:bodyPr/>
          <a:lstStyle/>
          <a:p>
            <a:endParaRPr lang="en-US">
              <a:solidFill>
                <a:srgbClr val="FFFFFF"/>
              </a:solidFill>
            </a:endParaRPr>
          </a:p>
        </p:txBody>
      </p:sp>
      <p:sp>
        <p:nvSpPr>
          <p:cNvPr id="4103" name="Text Box 8"/>
          <p:cNvSpPr txBox="1">
            <a:spLocks noChangeArrowheads="1"/>
          </p:cNvSpPr>
          <p:nvPr/>
        </p:nvSpPr>
        <p:spPr bwMode="auto">
          <a:xfrm>
            <a:off x="6553200" y="3022937"/>
            <a:ext cx="11430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1004 mb</a:t>
            </a:r>
          </a:p>
        </p:txBody>
      </p:sp>
      <p:sp>
        <p:nvSpPr>
          <p:cNvPr id="4104" name="Text Box 9"/>
          <p:cNvSpPr txBox="1">
            <a:spLocks noChangeArrowheads="1"/>
          </p:cNvSpPr>
          <p:nvPr/>
        </p:nvSpPr>
        <p:spPr bwMode="auto">
          <a:xfrm>
            <a:off x="6629400" y="1956137"/>
            <a:ext cx="990600" cy="338138"/>
          </a:xfrm>
          <a:prstGeom prst="rect">
            <a:avLst/>
          </a:prstGeom>
          <a:noFill/>
          <a:ln w="12700">
            <a:noFill/>
            <a:miter lim="800000"/>
            <a:headEnd/>
            <a:tailEnd/>
          </a:ln>
        </p:spPr>
        <p:txBody>
          <a:bodyPr>
            <a:spAutoFit/>
          </a:bodyPr>
          <a:lstStyle/>
          <a:p>
            <a:pPr>
              <a:spcBef>
                <a:spcPct val="50000"/>
              </a:spcBef>
            </a:pPr>
            <a:r>
              <a:rPr lang="en-US" sz="1600" b="1">
                <a:solidFill>
                  <a:srgbClr val="000000"/>
                </a:solidFill>
              </a:rPr>
              <a:t>1000 mb</a:t>
            </a:r>
          </a:p>
        </p:txBody>
      </p:sp>
      <p:sp>
        <p:nvSpPr>
          <p:cNvPr id="4105" name="Text Box 10"/>
          <p:cNvSpPr txBox="1">
            <a:spLocks noChangeArrowheads="1"/>
          </p:cNvSpPr>
          <p:nvPr/>
        </p:nvSpPr>
        <p:spPr bwMode="auto">
          <a:xfrm>
            <a:off x="3048000" y="49279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p>
        </p:txBody>
      </p:sp>
      <p:sp>
        <p:nvSpPr>
          <p:cNvPr id="4106" name="Text Box 11"/>
          <p:cNvSpPr txBox="1">
            <a:spLocks noChangeArrowheads="1"/>
          </p:cNvSpPr>
          <p:nvPr/>
        </p:nvSpPr>
        <p:spPr bwMode="auto">
          <a:xfrm>
            <a:off x="2590800" y="4699337"/>
            <a:ext cx="6096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a:t>
            </a:r>
            <a:r>
              <a:rPr lang="el-GR" sz="1400" b="1">
                <a:solidFill>
                  <a:srgbClr val="FF0000"/>
                </a:solidFill>
                <a:cs typeface="Times New Roman" pitchFamily="18" charset="0"/>
              </a:rPr>
              <a:t>Δ</a:t>
            </a:r>
            <a:r>
              <a:rPr lang="en-US" sz="1400" b="1">
                <a:solidFill>
                  <a:srgbClr val="FF0000"/>
                </a:solidFill>
              </a:rPr>
              <a:t>T</a:t>
            </a:r>
          </a:p>
        </p:txBody>
      </p:sp>
      <p:sp>
        <p:nvSpPr>
          <p:cNvPr id="4107" name="Text Box 12"/>
          <p:cNvSpPr txBox="1">
            <a:spLocks noChangeArrowheads="1"/>
          </p:cNvSpPr>
          <p:nvPr/>
        </p:nvSpPr>
        <p:spPr bwMode="auto">
          <a:xfrm>
            <a:off x="1828800" y="47755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 T-2</a:t>
            </a:r>
            <a:r>
              <a:rPr lang="el-GR" sz="1400" b="1">
                <a:solidFill>
                  <a:srgbClr val="FF0000"/>
                </a:solidFill>
                <a:cs typeface="Times New Roman" pitchFamily="18" charset="0"/>
              </a:rPr>
              <a:t>Δ</a:t>
            </a:r>
            <a:r>
              <a:rPr lang="en-US" sz="1400" b="1">
                <a:solidFill>
                  <a:srgbClr val="FF0000"/>
                </a:solidFill>
              </a:rPr>
              <a:t>T</a:t>
            </a:r>
          </a:p>
        </p:txBody>
      </p:sp>
      <p:sp>
        <p:nvSpPr>
          <p:cNvPr id="4108" name="Text Box 13"/>
          <p:cNvSpPr txBox="1">
            <a:spLocks noChangeArrowheads="1"/>
          </p:cNvSpPr>
          <p:nvPr/>
        </p:nvSpPr>
        <p:spPr bwMode="auto">
          <a:xfrm>
            <a:off x="1828800" y="4165937"/>
            <a:ext cx="838200" cy="304800"/>
          </a:xfrm>
          <a:prstGeom prst="rect">
            <a:avLst/>
          </a:prstGeom>
          <a:noFill/>
          <a:ln w="12700">
            <a:noFill/>
            <a:miter lim="800000"/>
            <a:headEnd/>
            <a:tailEnd/>
          </a:ln>
        </p:spPr>
        <p:txBody>
          <a:bodyPr>
            <a:spAutoFit/>
          </a:bodyPr>
          <a:lstStyle/>
          <a:p>
            <a:pPr>
              <a:spcBef>
                <a:spcPct val="50000"/>
              </a:spcBef>
            </a:pPr>
            <a:r>
              <a:rPr lang="en-US" sz="1400" b="1">
                <a:solidFill>
                  <a:srgbClr val="FF0000"/>
                </a:solidFill>
              </a:rPr>
              <a:t>T-3</a:t>
            </a:r>
            <a:r>
              <a:rPr lang="el-GR" sz="1400" b="1">
                <a:solidFill>
                  <a:srgbClr val="FF0000"/>
                </a:solidFill>
                <a:cs typeface="Times New Roman" pitchFamily="18" charset="0"/>
              </a:rPr>
              <a:t>Δ</a:t>
            </a:r>
            <a:r>
              <a:rPr lang="en-US" sz="1400" b="1">
                <a:solidFill>
                  <a:srgbClr val="FF0000"/>
                </a:solidFill>
              </a:rPr>
              <a:t>T</a:t>
            </a:r>
          </a:p>
        </p:txBody>
      </p:sp>
      <p:sp>
        <p:nvSpPr>
          <p:cNvPr id="4109" name="AutoShape 14"/>
          <p:cNvSpPr>
            <a:spLocks noChangeArrowheads="1"/>
          </p:cNvSpPr>
          <p:nvPr/>
        </p:nvSpPr>
        <p:spPr bwMode="auto">
          <a:xfrm rot="7558007">
            <a:off x="6096000" y="15941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0" name="AutoShape 15"/>
          <p:cNvSpPr>
            <a:spLocks noChangeArrowheads="1"/>
          </p:cNvSpPr>
          <p:nvPr/>
        </p:nvSpPr>
        <p:spPr bwMode="auto">
          <a:xfrm rot="7868134">
            <a:off x="5391150" y="24323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1" name="AutoShape 16"/>
          <p:cNvSpPr>
            <a:spLocks noChangeArrowheads="1"/>
          </p:cNvSpPr>
          <p:nvPr/>
        </p:nvSpPr>
        <p:spPr bwMode="auto">
          <a:xfrm rot="-6612023">
            <a:off x="4552950" y="33467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2" name="AutoShape 17"/>
          <p:cNvSpPr>
            <a:spLocks noChangeArrowheads="1"/>
          </p:cNvSpPr>
          <p:nvPr/>
        </p:nvSpPr>
        <p:spPr bwMode="auto">
          <a:xfrm rot="-6777708">
            <a:off x="3867150" y="4223087"/>
            <a:ext cx="342900" cy="304800"/>
          </a:xfrm>
          <a:prstGeom prst="triangle">
            <a:avLst>
              <a:gd name="adj" fmla="val 50000"/>
            </a:avLst>
          </a:prstGeom>
          <a:solidFill>
            <a:schemeClr val="bg1"/>
          </a:solidFill>
          <a:ln w="12700">
            <a:solidFill>
              <a:schemeClr val="bg1"/>
            </a:solidFill>
            <a:miter lim="800000"/>
            <a:headEnd/>
            <a:tailEnd/>
          </a:ln>
        </p:spPr>
        <p:txBody>
          <a:bodyPr wrap="none" anchor="ctr"/>
          <a:lstStyle/>
          <a:p>
            <a:endParaRPr lang="en-US">
              <a:solidFill>
                <a:srgbClr val="FFFFFF"/>
              </a:solidFill>
            </a:endParaRPr>
          </a:p>
        </p:txBody>
      </p:sp>
      <p:sp>
        <p:nvSpPr>
          <p:cNvPr id="4113" name="Freeform 18"/>
          <p:cNvSpPr>
            <a:spLocks/>
          </p:cNvSpPr>
          <p:nvPr/>
        </p:nvSpPr>
        <p:spPr bwMode="auto">
          <a:xfrm>
            <a:off x="4775200" y="921087"/>
            <a:ext cx="1930400" cy="2346325"/>
          </a:xfrm>
          <a:custGeom>
            <a:avLst/>
            <a:gdLst>
              <a:gd name="T0" fmla="*/ 2147483647 w 1216"/>
              <a:gd name="T1" fmla="*/ 2147483647 h 1478"/>
              <a:gd name="T2" fmla="*/ 2147483647 w 1216"/>
              <a:gd name="T3" fmla="*/ 2147483647 h 1478"/>
              <a:gd name="T4" fmla="*/ 2147483647 w 1216"/>
              <a:gd name="T5" fmla="*/ 2147483647 h 1478"/>
              <a:gd name="T6" fmla="*/ 2147483647 w 1216"/>
              <a:gd name="T7" fmla="*/ 2147483647 h 1478"/>
              <a:gd name="T8" fmla="*/ 2147483647 w 1216"/>
              <a:gd name="T9" fmla="*/ 2147483647 h 1478"/>
              <a:gd name="T10" fmla="*/ 2147483647 w 1216"/>
              <a:gd name="T11" fmla="*/ 2147483647 h 1478"/>
              <a:gd name="T12" fmla="*/ 2147483647 w 1216"/>
              <a:gd name="T13" fmla="*/ 2147483647 h 1478"/>
              <a:gd name="T14" fmla="*/ 0 60000 65536"/>
              <a:gd name="T15" fmla="*/ 0 60000 65536"/>
              <a:gd name="T16" fmla="*/ 0 60000 65536"/>
              <a:gd name="T17" fmla="*/ 0 60000 65536"/>
              <a:gd name="T18" fmla="*/ 0 60000 65536"/>
              <a:gd name="T19" fmla="*/ 0 60000 65536"/>
              <a:gd name="T20" fmla="*/ 0 60000 65536"/>
              <a:gd name="T21" fmla="*/ 0 w 1216"/>
              <a:gd name="T22" fmla="*/ 0 h 1478"/>
              <a:gd name="T23" fmla="*/ 1216 w 1216"/>
              <a:gd name="T24" fmla="*/ 1478 h 14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1478">
                <a:moveTo>
                  <a:pt x="84" y="0"/>
                </a:moveTo>
                <a:cubicBezTo>
                  <a:pt x="83" y="24"/>
                  <a:pt x="76" y="64"/>
                  <a:pt x="69" y="144"/>
                </a:cubicBezTo>
                <a:cubicBezTo>
                  <a:pt x="62" y="224"/>
                  <a:pt x="49" y="350"/>
                  <a:pt x="39" y="478"/>
                </a:cubicBezTo>
                <a:cubicBezTo>
                  <a:pt x="29" y="606"/>
                  <a:pt x="14" y="786"/>
                  <a:pt x="8" y="910"/>
                </a:cubicBezTo>
                <a:cubicBezTo>
                  <a:pt x="2" y="1034"/>
                  <a:pt x="0" y="1144"/>
                  <a:pt x="1" y="1220"/>
                </a:cubicBezTo>
                <a:cubicBezTo>
                  <a:pt x="2" y="1296"/>
                  <a:pt x="2" y="1329"/>
                  <a:pt x="16" y="1364"/>
                </a:cubicBezTo>
                <a:cubicBezTo>
                  <a:pt x="30" y="1399"/>
                  <a:pt x="52" y="1432"/>
                  <a:pt x="84" y="1433"/>
                </a:cubicBezTo>
                <a:cubicBezTo>
                  <a:pt x="116" y="1434"/>
                  <a:pt x="19" y="1478"/>
                  <a:pt x="208" y="1372"/>
                </a:cubicBezTo>
                <a:cubicBezTo>
                  <a:pt x="397" y="1266"/>
                  <a:pt x="983" y="945"/>
                  <a:pt x="1216" y="796"/>
                </a:cubicBezTo>
              </a:path>
            </a:pathLst>
          </a:custGeom>
          <a:noFill/>
          <a:ln w="38100"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14" name="Line 19"/>
          <p:cNvSpPr>
            <a:spLocks noChangeShapeType="1"/>
          </p:cNvSpPr>
          <p:nvPr/>
        </p:nvSpPr>
        <p:spPr bwMode="auto">
          <a:xfrm flipV="1">
            <a:off x="5410200" y="3175337"/>
            <a:ext cx="228600" cy="5334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5" name="Line 20"/>
          <p:cNvSpPr>
            <a:spLocks noChangeShapeType="1"/>
          </p:cNvSpPr>
          <p:nvPr/>
        </p:nvSpPr>
        <p:spPr bwMode="auto">
          <a:xfrm flipH="1" flipV="1">
            <a:off x="3962400" y="2641937"/>
            <a:ext cx="304800" cy="457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6" name="Line 21"/>
          <p:cNvSpPr>
            <a:spLocks noChangeShapeType="1"/>
          </p:cNvSpPr>
          <p:nvPr/>
        </p:nvSpPr>
        <p:spPr bwMode="auto">
          <a:xfrm flipV="1">
            <a:off x="5181600" y="3708737"/>
            <a:ext cx="228600" cy="762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7" name="Line 22"/>
          <p:cNvSpPr>
            <a:spLocks noChangeShapeType="1"/>
          </p:cNvSpPr>
          <p:nvPr/>
        </p:nvSpPr>
        <p:spPr bwMode="auto">
          <a:xfrm rot="1084098" flipV="1">
            <a:off x="5337175" y="3573800"/>
            <a:ext cx="134938" cy="111125"/>
          </a:xfrm>
          <a:prstGeom prst="line">
            <a:avLst/>
          </a:prstGeom>
          <a:noFill/>
          <a:ln w="28575">
            <a:solidFill>
              <a:schemeClr val="bg2"/>
            </a:solidFill>
            <a:round/>
            <a:headEnd/>
            <a:tailEnd/>
          </a:ln>
        </p:spPr>
        <p:txBody>
          <a:bodyPr/>
          <a:lstStyle/>
          <a:p>
            <a:endParaRPr lang="en-US">
              <a:solidFill>
                <a:srgbClr val="FFFFFF"/>
              </a:solidFill>
            </a:endParaRPr>
          </a:p>
        </p:txBody>
      </p:sp>
      <p:sp>
        <p:nvSpPr>
          <p:cNvPr id="4118" name="Line 23"/>
          <p:cNvSpPr>
            <a:spLocks noChangeShapeType="1"/>
          </p:cNvSpPr>
          <p:nvPr/>
        </p:nvSpPr>
        <p:spPr bwMode="auto">
          <a:xfrm rot="21357904" flipV="1">
            <a:off x="3962400" y="2413337"/>
            <a:ext cx="76200" cy="228600"/>
          </a:xfrm>
          <a:prstGeom prst="line">
            <a:avLst/>
          </a:prstGeom>
          <a:noFill/>
          <a:ln w="28575">
            <a:solidFill>
              <a:schemeClr val="bg2"/>
            </a:solidFill>
            <a:round/>
            <a:headEnd/>
            <a:tailEnd/>
          </a:ln>
        </p:spPr>
        <p:txBody>
          <a:bodyPr/>
          <a:lstStyle/>
          <a:p>
            <a:endParaRPr lang="en-US">
              <a:solidFill>
                <a:srgbClr val="FFFFFF"/>
              </a:solidFill>
            </a:endParaRPr>
          </a:p>
        </p:txBody>
      </p:sp>
      <p:sp>
        <p:nvSpPr>
          <p:cNvPr id="4119" name="Freeform 24"/>
          <p:cNvSpPr>
            <a:spLocks/>
          </p:cNvSpPr>
          <p:nvPr/>
        </p:nvSpPr>
        <p:spPr bwMode="auto">
          <a:xfrm>
            <a:off x="4017963" y="2599075"/>
            <a:ext cx="30162" cy="114300"/>
          </a:xfrm>
          <a:custGeom>
            <a:avLst/>
            <a:gdLst>
              <a:gd name="T0" fmla="*/ 0 w 19"/>
              <a:gd name="T1" fmla="*/ 2147483647 h 72"/>
              <a:gd name="T2" fmla="*/ 2147483647 w 19"/>
              <a:gd name="T3" fmla="*/ 0 h 72"/>
              <a:gd name="T4" fmla="*/ 0 60000 65536"/>
              <a:gd name="T5" fmla="*/ 0 60000 65536"/>
              <a:gd name="T6" fmla="*/ 0 w 19"/>
              <a:gd name="T7" fmla="*/ 0 h 72"/>
              <a:gd name="T8" fmla="*/ 19 w 19"/>
              <a:gd name="T9" fmla="*/ 72 h 72"/>
            </a:gdLst>
            <a:ahLst/>
            <a:cxnLst>
              <a:cxn ang="T4">
                <a:pos x="T0" y="T1"/>
              </a:cxn>
              <a:cxn ang="T5">
                <a:pos x="T2" y="T3"/>
              </a:cxn>
            </a:cxnLst>
            <a:rect l="T6" t="T7" r="T8" b="T9"/>
            <a:pathLst>
              <a:path w="19" h="72">
                <a:moveTo>
                  <a:pt x="0" y="72"/>
                </a:moveTo>
                <a:lnTo>
                  <a:pt x="19" y="0"/>
                </a:lnTo>
              </a:path>
            </a:pathLst>
          </a:custGeom>
          <a:noFill/>
          <a:ln w="28575" cap="flat" cmpd="sng">
            <a:solidFill>
              <a:schemeClr val="bg2"/>
            </a:solidFill>
            <a:prstDash val="solid"/>
            <a:round/>
            <a:headEnd type="none" w="med" len="med"/>
            <a:tailEnd type="none" w="med" len="med"/>
          </a:ln>
        </p:spPr>
        <p:txBody>
          <a:bodyPr/>
          <a:lstStyle/>
          <a:p>
            <a:endParaRPr lang="en-US">
              <a:solidFill>
                <a:srgbClr val="FFFFFF"/>
              </a:solidFill>
            </a:endParaRPr>
          </a:p>
        </p:txBody>
      </p:sp>
      <p:sp>
        <p:nvSpPr>
          <p:cNvPr id="4120" name="Line 3"/>
          <p:cNvSpPr>
            <a:spLocks noChangeShapeType="1"/>
          </p:cNvSpPr>
          <p:nvPr/>
        </p:nvSpPr>
        <p:spPr bwMode="auto">
          <a:xfrm rot="-3100094">
            <a:off x="2513807" y="3022143"/>
            <a:ext cx="5029200" cy="1587"/>
          </a:xfrm>
          <a:prstGeom prst="line">
            <a:avLst/>
          </a:prstGeom>
          <a:noFill/>
          <a:ln w="76200">
            <a:solidFill>
              <a:schemeClr val="bg1"/>
            </a:solidFill>
            <a:round/>
            <a:headEnd/>
            <a:tailEnd/>
          </a:ln>
        </p:spPr>
        <p:txBody>
          <a:bodyPr/>
          <a:lstStyle/>
          <a:p>
            <a:endParaRPr lang="en-US">
              <a:solidFill>
                <a:srgbClr val="FFFFFF"/>
              </a:solidFill>
            </a:endParaRPr>
          </a:p>
        </p:txBody>
      </p:sp>
      <p:sp>
        <p:nvSpPr>
          <p:cNvPr id="4121" name="TextBox 25"/>
          <p:cNvSpPr txBox="1">
            <a:spLocks noChangeArrowheads="1"/>
          </p:cNvSpPr>
          <p:nvPr/>
        </p:nvSpPr>
        <p:spPr bwMode="auto">
          <a:xfrm>
            <a:off x="7620000" y="3733800"/>
            <a:ext cx="1167307" cy="400110"/>
          </a:xfrm>
          <a:prstGeom prst="rect">
            <a:avLst/>
          </a:prstGeom>
          <a:solidFill>
            <a:schemeClr val="tx1"/>
          </a:solidFill>
          <a:ln w="9525">
            <a:noFill/>
            <a:miter lim="800000"/>
            <a:headEnd/>
            <a:tailEnd/>
          </a:ln>
        </p:spPr>
        <p:txBody>
          <a:bodyPr wrap="none">
            <a:spAutoFit/>
          </a:bodyPr>
          <a:lstStyle/>
          <a:p>
            <a:r>
              <a:rPr lang="en-US" sz="2000" dirty="0">
                <a:solidFill>
                  <a:srgbClr val="000000"/>
                </a:solidFill>
              </a:rPr>
              <a:t>Fig 6.2b  </a:t>
            </a:r>
          </a:p>
        </p:txBody>
      </p:sp>
      <p:sp>
        <p:nvSpPr>
          <p:cNvPr id="26" name="Text Box 3"/>
          <p:cNvSpPr txBox="1">
            <a:spLocks noChangeArrowheads="1"/>
          </p:cNvSpPr>
          <p:nvPr/>
        </p:nvSpPr>
        <p:spPr bwMode="auto">
          <a:xfrm>
            <a:off x="228600" y="5461337"/>
            <a:ext cx="8610600" cy="1015663"/>
          </a:xfrm>
          <a:prstGeom prst="rect">
            <a:avLst/>
          </a:prstGeom>
          <a:noFill/>
          <a:ln w="12700">
            <a:noFill/>
            <a:miter lim="800000"/>
            <a:headEnd/>
            <a:tailEnd/>
          </a:ln>
        </p:spPr>
        <p:txBody>
          <a:bodyPr>
            <a:spAutoFit/>
          </a:bodyPr>
          <a:lstStyle/>
          <a:p>
            <a:pPr>
              <a:spcBef>
                <a:spcPct val="50000"/>
              </a:spcBef>
            </a:pPr>
            <a:r>
              <a:rPr lang="en-US" dirty="0">
                <a:solidFill>
                  <a:srgbClr val="000000"/>
                </a:solidFill>
                <a:latin typeface="Arial" pitchFamily="34" charset="0"/>
              </a:rPr>
              <a:t>Isotherm packing typically </a:t>
            </a:r>
            <a:r>
              <a:rPr lang="en-US" b="1" i="1" dirty="0">
                <a:solidFill>
                  <a:srgbClr val="000000"/>
                </a:solidFill>
                <a:latin typeface="Arial" pitchFamily="34" charset="0"/>
              </a:rPr>
              <a:t>begins</a:t>
            </a:r>
            <a:r>
              <a:rPr lang="en-US" dirty="0">
                <a:solidFill>
                  <a:srgbClr val="000000"/>
                </a:solidFill>
                <a:latin typeface="Arial" pitchFamily="34" charset="0"/>
              </a:rPr>
              <a:t> on </a:t>
            </a:r>
            <a:r>
              <a:rPr lang="en-US" b="1" i="1" dirty="0">
                <a:solidFill>
                  <a:srgbClr val="000000"/>
                </a:solidFill>
                <a:latin typeface="Arial" pitchFamily="34" charset="0"/>
              </a:rPr>
              <a:t>cold side</a:t>
            </a:r>
            <a:r>
              <a:rPr lang="en-US" dirty="0">
                <a:solidFill>
                  <a:srgbClr val="000000"/>
                </a:solidFill>
                <a:latin typeface="Arial" pitchFamily="34" charset="0"/>
              </a:rPr>
              <a:t> of boundary</a:t>
            </a:r>
          </a:p>
          <a:p>
            <a:pPr>
              <a:spcBef>
                <a:spcPct val="50000"/>
              </a:spcBef>
            </a:pPr>
            <a:r>
              <a:rPr lang="en-US" dirty="0">
                <a:solidFill>
                  <a:srgbClr val="000000"/>
                </a:solidFill>
                <a:latin typeface="Arial" pitchFamily="34" charset="0"/>
              </a:rPr>
              <a:t>Often pronounced wind shift at front</a:t>
            </a:r>
          </a:p>
        </p:txBody>
      </p:sp>
      <p:sp>
        <p:nvSpPr>
          <p:cNvPr id="27" name="Rectangle 2"/>
          <p:cNvSpPr txBox="1">
            <a:spLocks noChangeArrowheads="1"/>
          </p:cNvSpPr>
          <p:nvPr/>
        </p:nvSpPr>
        <p:spPr>
          <a:xfrm>
            <a:off x="228600" y="76200"/>
            <a:ext cx="8610600" cy="685800"/>
          </a:xfrm>
          <a:prstGeom prst="rect">
            <a:avLst/>
          </a:prstGeom>
        </p:spPr>
        <p:txBody>
          <a:bodyPr/>
          <a:lstStyle/>
          <a:p>
            <a:pPr algn="ctr">
              <a:defRPr/>
            </a:pPr>
            <a:r>
              <a:rPr lang="en-US" sz="3600" kern="0">
                <a:solidFill>
                  <a:srgbClr val="000000"/>
                </a:solidFill>
                <a:latin typeface="Arial"/>
              </a:rPr>
              <a:t>Frontal characteristics</a:t>
            </a:r>
            <a:endParaRPr lang="en-US" sz="3600" kern="0" dirty="0">
              <a:solidFill>
                <a:srgbClr val="000000"/>
              </a:solidFill>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75557" name="Picture 5" descr="occl_27_06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75562" name="Rectangle 10"/>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75564" name="Freeform 12"/>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5" name="Freeform 13"/>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75566" name="Freeform 14"/>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3748" name="Picture 4" descr="occl_27_06_nam_fg"/>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3750" name="Rectangle 6"/>
          <p:cNvSpPr>
            <a:spLocks noGrp="1" noChangeArrowheads="1"/>
          </p:cNvSpPr>
          <p:nvPr>
            <p:ph type="title"/>
          </p:nvPr>
        </p:nvSpPr>
        <p:spPr>
          <a:xfrm>
            <a:off x="762000" y="0"/>
            <a:ext cx="7772400" cy="685800"/>
          </a:xfrm>
          <a:solidFill>
            <a:schemeClr val="tx1"/>
          </a:solidFill>
          <a:ln/>
        </p:spPr>
        <p:txBody>
          <a:bodyPr/>
          <a:lstStyle/>
          <a:p>
            <a:r>
              <a:rPr lang="en-US" sz="2800" dirty="0">
                <a:solidFill>
                  <a:schemeClr val="bg2"/>
                </a:solidFill>
              </a:rPr>
              <a:t>Occluded cyclone:  06 UTC 27 Oct 2010</a:t>
            </a:r>
          </a:p>
        </p:txBody>
      </p:sp>
      <p:sp>
        <p:nvSpPr>
          <p:cNvPr id="1183751" name="Line 7"/>
          <p:cNvSpPr>
            <a:spLocks noChangeShapeType="1"/>
          </p:cNvSpPr>
          <p:nvPr/>
        </p:nvSpPr>
        <p:spPr bwMode="auto">
          <a:xfrm flipH="1">
            <a:off x="4876800" y="1219200"/>
            <a:ext cx="990600" cy="1828800"/>
          </a:xfrm>
          <a:prstGeom prst="line">
            <a:avLst/>
          </a:prstGeom>
          <a:noFill/>
          <a:ln w="38100">
            <a:solidFill>
              <a:schemeClr val="tx1"/>
            </a:solidFill>
            <a:round/>
            <a:headEnd/>
            <a:tailEnd/>
          </a:ln>
          <a:effectLst/>
        </p:spPr>
        <p:txBody>
          <a:bodyPr lIns="90488" tIns="44450" rIns="90488" bIns="44450"/>
          <a:lstStyle/>
          <a:p>
            <a:pPr algn="ctr"/>
            <a:endParaRPr lang="en-US">
              <a:solidFill>
                <a:srgbClr val="FFFFFF"/>
              </a:solidFill>
            </a:endParaRPr>
          </a:p>
        </p:txBody>
      </p:sp>
      <p:sp>
        <p:nvSpPr>
          <p:cNvPr id="1183752" name="Freeform 8"/>
          <p:cNvSpPr>
            <a:spLocks/>
          </p:cNvSpPr>
          <p:nvPr/>
        </p:nvSpPr>
        <p:spPr bwMode="auto">
          <a:xfrm>
            <a:off x="3581400" y="3200400"/>
            <a:ext cx="2692400" cy="3124200"/>
          </a:xfrm>
          <a:custGeom>
            <a:avLst/>
            <a:gdLst/>
            <a:ahLst/>
            <a:cxnLst>
              <a:cxn ang="0">
                <a:pos x="0" y="1968"/>
              </a:cxn>
              <a:cxn ang="0">
                <a:pos x="528" y="1632"/>
              </a:cxn>
              <a:cxn ang="0">
                <a:pos x="864" y="1392"/>
              </a:cxn>
              <a:cxn ang="0">
                <a:pos x="1152" y="1152"/>
              </a:cxn>
              <a:cxn ang="0">
                <a:pos x="1440" y="720"/>
              </a:cxn>
              <a:cxn ang="0">
                <a:pos x="1536" y="432"/>
              </a:cxn>
              <a:cxn ang="0">
                <a:pos x="1680" y="144"/>
              </a:cxn>
              <a:cxn ang="0">
                <a:pos x="1632" y="0"/>
              </a:cxn>
            </a:cxnLst>
            <a:rect l="0" t="0" r="r" b="b"/>
            <a:pathLst>
              <a:path w="1696" h="1968">
                <a:moveTo>
                  <a:pt x="0" y="1968"/>
                </a:moveTo>
                <a:cubicBezTo>
                  <a:pt x="192" y="1848"/>
                  <a:pt x="384" y="1728"/>
                  <a:pt x="528" y="1632"/>
                </a:cubicBezTo>
                <a:cubicBezTo>
                  <a:pt x="672" y="1536"/>
                  <a:pt x="760" y="1472"/>
                  <a:pt x="864" y="1392"/>
                </a:cubicBezTo>
                <a:cubicBezTo>
                  <a:pt x="968" y="1312"/>
                  <a:pt x="1056" y="1264"/>
                  <a:pt x="1152" y="1152"/>
                </a:cubicBezTo>
                <a:cubicBezTo>
                  <a:pt x="1248" y="1040"/>
                  <a:pt x="1376" y="840"/>
                  <a:pt x="1440" y="720"/>
                </a:cubicBezTo>
                <a:cubicBezTo>
                  <a:pt x="1504" y="600"/>
                  <a:pt x="1496" y="528"/>
                  <a:pt x="1536" y="432"/>
                </a:cubicBezTo>
                <a:cubicBezTo>
                  <a:pt x="1576" y="336"/>
                  <a:pt x="1664" y="216"/>
                  <a:pt x="1680" y="144"/>
                </a:cubicBezTo>
                <a:cubicBezTo>
                  <a:pt x="1696" y="72"/>
                  <a:pt x="1664" y="36"/>
                  <a:pt x="1632" y="0"/>
                </a:cubicBezTo>
              </a:path>
            </a:pathLst>
          </a:custGeom>
          <a:noFill/>
          <a:ln w="57150" cap="flat" cmpd="sng">
            <a:solidFill>
              <a:schemeClr val="bg1"/>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3" name="Freeform 9"/>
          <p:cNvSpPr>
            <a:spLocks/>
          </p:cNvSpPr>
          <p:nvPr/>
        </p:nvSpPr>
        <p:spPr bwMode="auto">
          <a:xfrm>
            <a:off x="6248400" y="1676400"/>
            <a:ext cx="2286000" cy="1524000"/>
          </a:xfrm>
          <a:custGeom>
            <a:avLst/>
            <a:gdLst/>
            <a:ahLst/>
            <a:cxnLst>
              <a:cxn ang="0">
                <a:pos x="0" y="960"/>
              </a:cxn>
              <a:cxn ang="0">
                <a:pos x="384" y="672"/>
              </a:cxn>
              <a:cxn ang="0">
                <a:pos x="672" y="480"/>
              </a:cxn>
              <a:cxn ang="0">
                <a:pos x="864" y="432"/>
              </a:cxn>
              <a:cxn ang="0">
                <a:pos x="1152" y="192"/>
              </a:cxn>
              <a:cxn ang="0">
                <a:pos x="1440" y="0"/>
              </a:cxn>
            </a:cxnLst>
            <a:rect l="0" t="0" r="r" b="b"/>
            <a:pathLst>
              <a:path w="1440" h="960">
                <a:moveTo>
                  <a:pt x="0" y="960"/>
                </a:moveTo>
                <a:cubicBezTo>
                  <a:pt x="136" y="856"/>
                  <a:pt x="272" y="752"/>
                  <a:pt x="384" y="672"/>
                </a:cubicBezTo>
                <a:cubicBezTo>
                  <a:pt x="496" y="592"/>
                  <a:pt x="592" y="520"/>
                  <a:pt x="672" y="480"/>
                </a:cubicBezTo>
                <a:cubicBezTo>
                  <a:pt x="752" y="440"/>
                  <a:pt x="784" y="480"/>
                  <a:pt x="864" y="432"/>
                </a:cubicBezTo>
                <a:cubicBezTo>
                  <a:pt x="944" y="384"/>
                  <a:pt x="1056" y="264"/>
                  <a:pt x="1152" y="192"/>
                </a:cubicBezTo>
                <a:cubicBezTo>
                  <a:pt x="1248" y="120"/>
                  <a:pt x="1344" y="60"/>
                  <a:pt x="1440" y="0"/>
                </a:cubicBezTo>
              </a:path>
            </a:pathLst>
          </a:custGeom>
          <a:noFill/>
          <a:ln w="38100" cap="flat" cmpd="sng">
            <a:solidFill>
              <a:srgbClr val="FF0000"/>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3754" name="Freeform 10"/>
          <p:cNvSpPr>
            <a:spLocks/>
          </p:cNvSpPr>
          <p:nvPr/>
        </p:nvSpPr>
        <p:spPr bwMode="auto">
          <a:xfrm>
            <a:off x="3505200" y="1790700"/>
            <a:ext cx="2667000" cy="1333500"/>
          </a:xfrm>
          <a:custGeom>
            <a:avLst/>
            <a:gdLst/>
            <a:ahLst/>
            <a:cxnLst>
              <a:cxn ang="0">
                <a:pos x="1680" y="840"/>
              </a:cxn>
              <a:cxn ang="0">
                <a:pos x="1584" y="648"/>
              </a:cxn>
              <a:cxn ang="0">
                <a:pos x="1488" y="504"/>
              </a:cxn>
              <a:cxn ang="0">
                <a:pos x="1344" y="264"/>
              </a:cxn>
              <a:cxn ang="0">
                <a:pos x="1152" y="120"/>
              </a:cxn>
              <a:cxn ang="0">
                <a:pos x="912" y="24"/>
              </a:cxn>
              <a:cxn ang="0">
                <a:pos x="720" y="24"/>
              </a:cxn>
              <a:cxn ang="0">
                <a:pos x="432" y="24"/>
              </a:cxn>
              <a:cxn ang="0">
                <a:pos x="240" y="168"/>
              </a:cxn>
              <a:cxn ang="0">
                <a:pos x="48" y="312"/>
              </a:cxn>
              <a:cxn ang="0">
                <a:pos x="0" y="456"/>
              </a:cxn>
            </a:cxnLst>
            <a:rect l="0" t="0" r="r" b="b"/>
            <a:pathLst>
              <a:path w="1680" h="840">
                <a:moveTo>
                  <a:pt x="1680" y="840"/>
                </a:moveTo>
                <a:cubicBezTo>
                  <a:pt x="1648" y="772"/>
                  <a:pt x="1616" y="704"/>
                  <a:pt x="1584" y="648"/>
                </a:cubicBezTo>
                <a:cubicBezTo>
                  <a:pt x="1552" y="592"/>
                  <a:pt x="1528" y="568"/>
                  <a:pt x="1488" y="504"/>
                </a:cubicBezTo>
                <a:cubicBezTo>
                  <a:pt x="1448" y="440"/>
                  <a:pt x="1400" y="328"/>
                  <a:pt x="1344" y="264"/>
                </a:cubicBezTo>
                <a:cubicBezTo>
                  <a:pt x="1288" y="200"/>
                  <a:pt x="1224" y="160"/>
                  <a:pt x="1152" y="120"/>
                </a:cubicBezTo>
                <a:cubicBezTo>
                  <a:pt x="1080" y="80"/>
                  <a:pt x="984" y="40"/>
                  <a:pt x="912" y="24"/>
                </a:cubicBezTo>
                <a:cubicBezTo>
                  <a:pt x="840" y="8"/>
                  <a:pt x="800" y="24"/>
                  <a:pt x="720" y="24"/>
                </a:cubicBezTo>
                <a:cubicBezTo>
                  <a:pt x="640" y="24"/>
                  <a:pt x="512" y="0"/>
                  <a:pt x="432" y="24"/>
                </a:cubicBezTo>
                <a:cubicBezTo>
                  <a:pt x="352" y="48"/>
                  <a:pt x="304" y="120"/>
                  <a:pt x="240" y="168"/>
                </a:cubicBezTo>
                <a:cubicBezTo>
                  <a:pt x="176" y="216"/>
                  <a:pt x="88" y="264"/>
                  <a:pt x="48" y="312"/>
                </a:cubicBezTo>
                <a:cubicBezTo>
                  <a:pt x="8" y="360"/>
                  <a:pt x="4" y="408"/>
                  <a:pt x="0" y="456"/>
                </a:cubicBezTo>
              </a:path>
            </a:pathLst>
          </a:custGeom>
          <a:noFill/>
          <a:ln w="38100" cap="flat" cmpd="sng">
            <a:solidFill>
              <a:srgbClr val="FF66CC"/>
            </a:solid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pic>
        <p:nvPicPr>
          <p:cNvPr id="1185796" name="Picture 4" descr="occl_27_06_xs_nam"/>
          <p:cNvPicPr>
            <a:picLocks noChangeAspect="1" noChangeArrowheads="1"/>
          </p:cNvPicPr>
          <p:nvPr/>
        </p:nvPicPr>
        <p:blipFill>
          <a:blip r:embed="rId3" cstate="print"/>
          <a:srcRect/>
          <a:stretch>
            <a:fillRect/>
          </a:stretch>
        </p:blipFill>
        <p:spPr bwMode="auto">
          <a:xfrm>
            <a:off x="0" y="628650"/>
            <a:ext cx="9144000" cy="6229350"/>
          </a:xfrm>
          <a:prstGeom prst="rect">
            <a:avLst/>
          </a:prstGeom>
          <a:noFill/>
        </p:spPr>
      </p:pic>
      <p:sp>
        <p:nvSpPr>
          <p:cNvPr id="1185798" name="Rectangle 6"/>
          <p:cNvSpPr>
            <a:spLocks noGrp="1" noChangeArrowheads="1"/>
          </p:cNvSpPr>
          <p:nvPr>
            <p:ph type="title"/>
          </p:nvPr>
        </p:nvSpPr>
        <p:spPr>
          <a:xfrm>
            <a:off x="990600" y="0"/>
            <a:ext cx="7772400" cy="685800"/>
          </a:xfrm>
          <a:solidFill>
            <a:schemeClr val="tx1"/>
          </a:solidFill>
          <a:ln/>
        </p:spPr>
        <p:txBody>
          <a:bodyPr/>
          <a:lstStyle/>
          <a:p>
            <a:r>
              <a:rPr lang="en-US" sz="2800" dirty="0">
                <a:solidFill>
                  <a:schemeClr val="bg2"/>
                </a:solidFill>
              </a:rPr>
              <a:t>Occluded cyclone:  06 UTC 27 October 2010</a:t>
            </a:r>
          </a:p>
        </p:txBody>
      </p:sp>
      <p:sp>
        <p:nvSpPr>
          <p:cNvPr id="1185799" name="Freeform 7"/>
          <p:cNvSpPr>
            <a:spLocks/>
          </p:cNvSpPr>
          <p:nvPr/>
        </p:nvSpPr>
        <p:spPr bwMode="auto">
          <a:xfrm>
            <a:off x="457200" y="4191000"/>
            <a:ext cx="4876800" cy="2057400"/>
          </a:xfrm>
          <a:custGeom>
            <a:avLst/>
            <a:gdLst/>
            <a:ahLst/>
            <a:cxnLst>
              <a:cxn ang="0">
                <a:pos x="0" y="0"/>
              </a:cxn>
              <a:cxn ang="0">
                <a:pos x="0" y="672"/>
              </a:cxn>
              <a:cxn ang="0">
                <a:pos x="576" y="720"/>
              </a:cxn>
              <a:cxn ang="0">
                <a:pos x="1413" y="816"/>
              </a:cxn>
              <a:cxn ang="0">
                <a:pos x="1952" y="1008"/>
              </a:cxn>
              <a:cxn ang="0">
                <a:pos x="2181" y="1282"/>
              </a:cxn>
              <a:cxn ang="0">
                <a:pos x="3072" y="1296"/>
              </a:cxn>
              <a:cxn ang="0">
                <a:pos x="2976" y="1008"/>
              </a:cxn>
              <a:cxn ang="0">
                <a:pos x="2688" y="624"/>
              </a:cxn>
              <a:cxn ang="0">
                <a:pos x="1968" y="432"/>
              </a:cxn>
              <a:cxn ang="0">
                <a:pos x="624" y="144"/>
              </a:cxn>
              <a:cxn ang="0">
                <a:pos x="48" y="48"/>
              </a:cxn>
            </a:cxnLst>
            <a:rect l="0" t="0" r="r" b="b"/>
            <a:pathLst>
              <a:path w="3072" h="1296">
                <a:moveTo>
                  <a:pt x="0" y="0"/>
                </a:moveTo>
                <a:lnTo>
                  <a:pt x="0" y="672"/>
                </a:lnTo>
                <a:lnTo>
                  <a:pt x="576" y="720"/>
                </a:lnTo>
                <a:lnTo>
                  <a:pt x="1413" y="816"/>
                </a:lnTo>
                <a:lnTo>
                  <a:pt x="1952" y="1008"/>
                </a:lnTo>
                <a:lnTo>
                  <a:pt x="2181" y="1282"/>
                </a:lnTo>
                <a:lnTo>
                  <a:pt x="3072" y="1296"/>
                </a:lnTo>
                <a:lnTo>
                  <a:pt x="2976" y="1008"/>
                </a:lnTo>
                <a:lnTo>
                  <a:pt x="2688" y="624"/>
                </a:lnTo>
                <a:lnTo>
                  <a:pt x="1968" y="432"/>
                </a:lnTo>
                <a:lnTo>
                  <a:pt x="624" y="144"/>
                </a:lnTo>
                <a:lnTo>
                  <a:pt x="48" y="48"/>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sp>
        <p:nvSpPr>
          <p:cNvPr id="1185800" name="Freeform 8"/>
          <p:cNvSpPr>
            <a:spLocks/>
          </p:cNvSpPr>
          <p:nvPr/>
        </p:nvSpPr>
        <p:spPr bwMode="auto">
          <a:xfrm>
            <a:off x="4165600" y="1044575"/>
            <a:ext cx="3425825" cy="4441825"/>
          </a:xfrm>
          <a:custGeom>
            <a:avLst/>
            <a:gdLst/>
            <a:ahLst/>
            <a:cxnLst>
              <a:cxn ang="0">
                <a:pos x="347" y="2569"/>
              </a:cxn>
              <a:cxn ang="0">
                <a:pos x="539" y="2798"/>
              </a:cxn>
              <a:cxn ang="0">
                <a:pos x="1125" y="2295"/>
              </a:cxn>
              <a:cxn ang="0">
                <a:pos x="1646" y="1372"/>
              </a:cxn>
              <a:cxn ang="0">
                <a:pos x="1801" y="1079"/>
              </a:cxn>
              <a:cxn ang="0">
                <a:pos x="1957" y="832"/>
              </a:cxn>
              <a:cxn ang="0">
                <a:pos x="2158" y="14"/>
              </a:cxn>
              <a:cxn ang="0">
                <a:pos x="1854" y="0"/>
              </a:cxn>
              <a:cxn ang="0">
                <a:pos x="1381" y="19"/>
              </a:cxn>
              <a:cxn ang="0">
                <a:pos x="954" y="733"/>
              </a:cxn>
              <a:cxn ang="0">
                <a:pos x="567" y="1555"/>
              </a:cxn>
              <a:cxn ang="0">
                <a:pos x="0" y="2460"/>
              </a:cxn>
            </a:cxnLst>
            <a:rect l="0" t="0" r="r" b="b"/>
            <a:pathLst>
              <a:path w="2158" h="2798">
                <a:moveTo>
                  <a:pt x="347" y="2569"/>
                </a:moveTo>
                <a:lnTo>
                  <a:pt x="539" y="2798"/>
                </a:lnTo>
                <a:lnTo>
                  <a:pt x="1125" y="2295"/>
                </a:lnTo>
                <a:lnTo>
                  <a:pt x="1646" y="1372"/>
                </a:lnTo>
                <a:lnTo>
                  <a:pt x="1801" y="1079"/>
                </a:lnTo>
                <a:lnTo>
                  <a:pt x="1957" y="832"/>
                </a:lnTo>
                <a:lnTo>
                  <a:pt x="2158" y="14"/>
                </a:lnTo>
                <a:lnTo>
                  <a:pt x="1854" y="0"/>
                </a:lnTo>
                <a:lnTo>
                  <a:pt x="1381" y="19"/>
                </a:lnTo>
                <a:lnTo>
                  <a:pt x="954" y="733"/>
                </a:lnTo>
                <a:lnTo>
                  <a:pt x="567" y="1555"/>
                </a:lnTo>
                <a:lnTo>
                  <a:pt x="0" y="2460"/>
                </a:lnTo>
              </a:path>
            </a:pathLst>
          </a:custGeom>
          <a:solidFill>
            <a:schemeClr val="bg1">
              <a:alpha val="36000"/>
            </a:schemeClr>
          </a:solidFill>
          <a:ln w="38100" cap="flat" cmpd="sng">
            <a:noFill/>
            <a:prstDash val="solid"/>
            <a:round/>
            <a:headEnd type="none" w="med" len="med"/>
            <a:tailEnd type="none" w="med" len="med"/>
          </a:ln>
          <a:effectLst/>
        </p:spPr>
        <p:txBody>
          <a:bodyPr lIns="90488" tIns="44450" rIns="90488" bIns="44450"/>
          <a:lstStyle/>
          <a:p>
            <a:pPr algn="ctr"/>
            <a:endParaRPr lang="en-US">
              <a:solidFill>
                <a:srgbClr val="FFFFFF"/>
              </a:solidFill>
            </a:endParaRPr>
          </a:p>
        </p:txBody>
      </p:sp>
      <p:pic>
        <p:nvPicPr>
          <p:cNvPr id="1185801" name="Picture 9" descr="warm_cold_occ"/>
          <p:cNvPicPr>
            <a:picLocks noChangeAspect="1" noChangeArrowheads="1"/>
          </p:cNvPicPr>
          <p:nvPr/>
        </p:nvPicPr>
        <p:blipFill>
          <a:blip r:embed="rId4" cstate="print">
            <a:lum bright="6000"/>
          </a:blip>
          <a:srcRect l="5783" r="48537"/>
          <a:stretch>
            <a:fillRect/>
          </a:stretch>
        </p:blipFill>
        <p:spPr bwMode="auto">
          <a:xfrm>
            <a:off x="0" y="0"/>
            <a:ext cx="1219200" cy="2514600"/>
          </a:xfrm>
          <a:prstGeom prst="rect">
            <a:avLst/>
          </a:prstGeom>
          <a:noFill/>
          <a:ln w="9525">
            <a:noFill/>
            <a:miter lim="800000"/>
            <a:headEnd/>
            <a:tailEnd/>
          </a:ln>
        </p:spPr>
      </p:pic>
      <p:sp>
        <p:nvSpPr>
          <p:cNvPr id="1185802" name="Text Box 10"/>
          <p:cNvSpPr txBox="1">
            <a:spLocks noChangeArrowheads="1"/>
          </p:cNvSpPr>
          <p:nvPr/>
        </p:nvSpPr>
        <p:spPr bwMode="auto">
          <a:xfrm>
            <a:off x="1295400" y="1219200"/>
            <a:ext cx="3886200" cy="1184275"/>
          </a:xfrm>
          <a:prstGeom prst="rect">
            <a:avLst/>
          </a:prstGeom>
          <a:noFill/>
          <a:ln w="38100" algn="ctr">
            <a:noFill/>
            <a:miter lim="800000"/>
            <a:headEnd/>
            <a:tailEnd/>
          </a:ln>
          <a:effectLst/>
        </p:spPr>
        <p:txBody>
          <a:bodyPr lIns="90488" tIns="44450" rIns="90488" bIns="44450">
            <a:spAutoFit/>
          </a:bodyPr>
          <a:lstStyle/>
          <a:p>
            <a:pPr algn="ctr">
              <a:spcBef>
                <a:spcPct val="50000"/>
              </a:spcBef>
            </a:pPr>
            <a:r>
              <a:rPr lang="en-US">
                <a:solidFill>
                  <a:srgbClr val="FFFFFF"/>
                </a:solidFill>
                <a:latin typeface="Arial" pitchFamily="34" charset="0"/>
              </a:rPr>
              <a:t>Reversed endpoints, but seems to show warm-occlusion structure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26670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10" name="TextBox 9"/>
          <p:cNvSpPr txBox="1"/>
          <p:nvPr/>
        </p:nvSpPr>
        <p:spPr>
          <a:xfrm>
            <a:off x="381000" y="1219200"/>
            <a:ext cx="7772400" cy="830997"/>
          </a:xfrm>
          <a:prstGeom prst="rect">
            <a:avLst/>
          </a:prstGeom>
          <a:noFill/>
        </p:spPr>
        <p:txBody>
          <a:bodyPr wrap="square" rtlCol="0">
            <a:spAutoFit/>
          </a:bodyPr>
          <a:lstStyle/>
          <a:p>
            <a:r>
              <a:rPr lang="en-US" dirty="0">
                <a:solidFill>
                  <a:srgbClr val="FFFFFF"/>
                </a:solidFill>
                <a:latin typeface="Arial"/>
              </a:rPr>
              <a:t>What is known about the strength of a cyclone at the time when occlusion takes place?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1" name="Rectangle 3"/>
          <p:cNvSpPr>
            <a:spLocks noChangeArrowheads="1"/>
          </p:cNvSpPr>
          <p:nvPr/>
        </p:nvSpPr>
        <p:spPr bwMode="auto">
          <a:xfrm>
            <a:off x="4479634" y="2950518"/>
            <a:ext cx="184731" cy="461665"/>
          </a:xfrm>
          <a:prstGeom prst="rect">
            <a:avLst/>
          </a:prstGeom>
          <a:noFill/>
          <a:ln w="12700">
            <a:noFill/>
            <a:miter lim="800000"/>
            <a:headEnd/>
            <a:tailEnd/>
          </a:ln>
          <a:effectLst/>
        </p:spPr>
        <p:txBody>
          <a:bodyPr wrap="none" anchor="ctr">
            <a:spAutoFit/>
          </a:bodyPr>
          <a:lstStyle/>
          <a:p>
            <a:pPr algn="ctr"/>
            <a:endParaRPr lang="en-US">
              <a:solidFill>
                <a:srgbClr val="FFFFFF"/>
              </a:solidFill>
              <a:latin typeface="Arial"/>
            </a:endParaRPr>
          </a:p>
        </p:txBody>
      </p:sp>
      <p:sp>
        <p:nvSpPr>
          <p:cNvPr id="872452" name="Text Box 4"/>
          <p:cNvSpPr txBox="1">
            <a:spLocks noChangeArrowheads="1"/>
          </p:cNvSpPr>
          <p:nvPr/>
        </p:nvSpPr>
        <p:spPr bwMode="auto">
          <a:xfrm>
            <a:off x="228600" y="1219200"/>
            <a:ext cx="8534400" cy="830997"/>
          </a:xfrm>
          <a:prstGeom prst="rect">
            <a:avLst/>
          </a:prstGeom>
          <a:noFill/>
          <a:ln w="12700">
            <a:noFill/>
            <a:miter lim="800000"/>
            <a:headEnd/>
            <a:tailEnd/>
          </a:ln>
          <a:effectLst/>
        </p:spPr>
        <p:txBody>
          <a:bodyPr>
            <a:spAutoFit/>
          </a:bodyPr>
          <a:lstStyle/>
          <a:p>
            <a:pPr algn="ctr"/>
            <a:r>
              <a:rPr lang="en-US" b="1" dirty="0">
                <a:solidFill>
                  <a:srgbClr val="FFFFFF"/>
                </a:solidFill>
                <a:latin typeface="Arial"/>
              </a:rPr>
              <a:t>TENET 3: OCCLUSION MEANS THAT THE CYCLONE WILL STOP DEEPENING. </a:t>
            </a:r>
            <a:endParaRPr lang="en-US" dirty="0">
              <a:solidFill>
                <a:srgbClr val="FFFFFF"/>
              </a:solidFill>
              <a:latin typeface="Arial"/>
              <a:sym typeface="Symbol" pitchFamily="18" charset="2"/>
            </a:endParaRPr>
          </a:p>
        </p:txBody>
      </p:sp>
      <p:sp>
        <p:nvSpPr>
          <p:cNvPr id="6" name="TextBox 5"/>
          <p:cNvSpPr txBox="1"/>
          <p:nvPr/>
        </p:nvSpPr>
        <p:spPr>
          <a:xfrm>
            <a:off x="4648200" y="2679680"/>
            <a:ext cx="4191000" cy="1569660"/>
          </a:xfrm>
          <a:prstGeom prst="rect">
            <a:avLst/>
          </a:prstGeom>
          <a:noFill/>
        </p:spPr>
        <p:txBody>
          <a:bodyPr wrap="square" rtlCol="0">
            <a:spAutoFit/>
          </a:bodyPr>
          <a:lstStyle/>
          <a:p>
            <a:pPr algn="ctr"/>
            <a:r>
              <a:rPr lang="en-US" b="1" dirty="0">
                <a:solidFill>
                  <a:srgbClr val="FFFFFF"/>
                </a:solidFill>
                <a:latin typeface="Arial"/>
              </a:rPr>
              <a:t>TENET 3—REALITY: Many cyclones continue to </a:t>
            </a:r>
            <a:r>
              <a:rPr lang="en-US" dirty="0">
                <a:solidFill>
                  <a:srgbClr val="FFFFFF"/>
                </a:solidFill>
                <a:latin typeface="Arial"/>
              </a:rPr>
              <a:t>deepen after occlusion or never occlude at all. </a:t>
            </a:r>
          </a:p>
        </p:txBody>
      </p:sp>
      <p:pic>
        <p:nvPicPr>
          <p:cNvPr id="4098" name="Picture 2" descr="C:\Users\gary\Desktop\MEA443_2011\upslope\namussfc2010122618.gif"/>
          <p:cNvPicPr>
            <a:picLocks noChangeAspect="1" noChangeArrowheads="1"/>
          </p:cNvPicPr>
          <p:nvPr/>
        </p:nvPicPr>
        <p:blipFill>
          <a:blip r:embed="rId3" cstate="print"/>
          <a:srcRect l="68267" t="17082" b="8897"/>
          <a:stretch>
            <a:fillRect/>
          </a:stretch>
        </p:blipFill>
        <p:spPr bwMode="auto">
          <a:xfrm>
            <a:off x="0" y="2209800"/>
            <a:ext cx="2266950" cy="3962400"/>
          </a:xfrm>
          <a:prstGeom prst="rect">
            <a:avLst/>
          </a:prstGeom>
          <a:noFill/>
        </p:spPr>
      </p:pic>
      <p:pic>
        <p:nvPicPr>
          <p:cNvPr id="4099" name="Picture 3" descr="C:\Users\gary\Desktop\MEA443_2011\upslope\namussfc2010122618.gif"/>
          <p:cNvPicPr>
            <a:picLocks noChangeAspect="1" noChangeArrowheads="1"/>
          </p:cNvPicPr>
          <p:nvPr/>
        </p:nvPicPr>
        <p:blipFill>
          <a:blip r:embed="rId3" cstate="print"/>
          <a:srcRect t="84342" r="71200" b="5694"/>
          <a:stretch>
            <a:fillRect/>
          </a:stretch>
        </p:blipFill>
        <p:spPr bwMode="auto">
          <a:xfrm>
            <a:off x="0" y="6248400"/>
            <a:ext cx="2057400" cy="533400"/>
          </a:xfrm>
          <a:prstGeom prst="rect">
            <a:avLst/>
          </a:prstGeom>
          <a:noFill/>
        </p:spPr>
      </p:pic>
      <p:pic>
        <p:nvPicPr>
          <p:cNvPr id="4100" name="Picture 4" descr="C:\Users\gary\Desktop\MEA443_2011\upslope\namussfc2010122706.gif"/>
          <p:cNvPicPr>
            <a:picLocks noChangeAspect="1" noChangeArrowheads="1"/>
          </p:cNvPicPr>
          <p:nvPr/>
        </p:nvPicPr>
        <p:blipFill>
          <a:blip r:embed="rId4" cstate="print"/>
          <a:srcRect l="69200" t="2847" b="22954"/>
          <a:stretch>
            <a:fillRect/>
          </a:stretch>
        </p:blipFill>
        <p:spPr bwMode="auto">
          <a:xfrm>
            <a:off x="2362200" y="2209800"/>
            <a:ext cx="2200275" cy="3971925"/>
          </a:xfrm>
          <a:prstGeom prst="rect">
            <a:avLst/>
          </a:prstGeom>
          <a:noFill/>
        </p:spPr>
      </p:pic>
      <p:pic>
        <p:nvPicPr>
          <p:cNvPr id="4101" name="Picture 5" descr="C:\Users\gary\Desktop\MEA443_2011\upslope\namussfc2010122706.gif"/>
          <p:cNvPicPr>
            <a:picLocks noChangeAspect="1" noChangeArrowheads="1"/>
          </p:cNvPicPr>
          <p:nvPr/>
        </p:nvPicPr>
        <p:blipFill>
          <a:blip r:embed="rId4" cstate="print"/>
          <a:srcRect t="84164" r="70267" b="4448"/>
          <a:stretch>
            <a:fillRect/>
          </a:stretch>
        </p:blipFill>
        <p:spPr bwMode="auto">
          <a:xfrm>
            <a:off x="2286000" y="6248400"/>
            <a:ext cx="2124075" cy="60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dissolv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a:xfrm>
            <a:off x="685800" y="152400"/>
            <a:ext cx="7772400" cy="914400"/>
          </a:xfrm>
          <a:noFill/>
          <a:ln/>
        </p:spPr>
        <p:txBody>
          <a:bodyPr/>
          <a:lstStyle/>
          <a:p>
            <a:r>
              <a:rPr lang="en-US" sz="3600" dirty="0">
                <a:solidFill>
                  <a:schemeClr val="tx1"/>
                </a:solidFill>
                <a:latin typeface="+mn-lt"/>
              </a:rPr>
              <a:t>Schultz and Vaughan (2011, BAMS)</a:t>
            </a:r>
          </a:p>
        </p:txBody>
      </p:sp>
      <p:sp>
        <p:nvSpPr>
          <p:cNvPr id="872452" name="Text Box 4"/>
          <p:cNvSpPr txBox="1">
            <a:spLocks noChangeArrowheads="1"/>
          </p:cNvSpPr>
          <p:nvPr/>
        </p:nvSpPr>
        <p:spPr bwMode="auto">
          <a:xfrm>
            <a:off x="228600" y="1219200"/>
            <a:ext cx="8686800" cy="1569660"/>
          </a:xfrm>
          <a:prstGeom prst="rect">
            <a:avLst/>
          </a:prstGeom>
          <a:noFill/>
          <a:ln w="12700">
            <a:noFill/>
            <a:miter lim="800000"/>
            <a:headEnd/>
            <a:tailEnd/>
          </a:ln>
          <a:effectLst/>
        </p:spPr>
        <p:txBody>
          <a:bodyPr wrap="square">
            <a:spAutoFit/>
          </a:bodyPr>
          <a:lstStyle/>
          <a:p>
            <a:r>
              <a:rPr lang="en-US" b="1" dirty="0">
                <a:solidFill>
                  <a:srgbClr val="FFFFFF"/>
                </a:solidFill>
                <a:latin typeface="Arial"/>
              </a:rPr>
              <a:t>TENET 4: OCCLUDED FRONTS ARE ASSOCIATED WITH WIDESPREAD CLOUDS AND PRECIPITATION FOLLOWED BY ABRUPT CLEARING AFTER SURFACE FRONTAL PASSAGE. </a:t>
            </a:r>
            <a:endParaRPr lang="en-US" dirty="0">
              <a:solidFill>
                <a:srgbClr val="FFFFFF"/>
              </a:solidFill>
              <a:latin typeface="Arial"/>
              <a:sym typeface="Symbol" pitchFamily="18" charset="2"/>
            </a:endParaRPr>
          </a:p>
        </p:txBody>
      </p:sp>
      <p:sp>
        <p:nvSpPr>
          <p:cNvPr id="6" name="TextBox 5"/>
          <p:cNvSpPr txBox="1"/>
          <p:nvPr/>
        </p:nvSpPr>
        <p:spPr>
          <a:xfrm>
            <a:off x="4724400" y="2895600"/>
            <a:ext cx="4038600" cy="2308324"/>
          </a:xfrm>
          <a:prstGeom prst="rect">
            <a:avLst/>
          </a:prstGeom>
          <a:noFill/>
        </p:spPr>
        <p:txBody>
          <a:bodyPr wrap="square" rtlCol="0">
            <a:spAutoFit/>
          </a:bodyPr>
          <a:lstStyle/>
          <a:p>
            <a:pPr algn="ctr"/>
            <a:r>
              <a:rPr lang="en-US" b="1" dirty="0">
                <a:solidFill>
                  <a:srgbClr val="FFFFFF"/>
                </a:solidFill>
                <a:latin typeface="Arial"/>
              </a:rPr>
              <a:t>TENET 4—REALITY. Occluded fronts are associated </a:t>
            </a:r>
            <a:r>
              <a:rPr lang="en-US" dirty="0">
                <a:solidFill>
                  <a:srgbClr val="FFFFFF"/>
                </a:solidFill>
                <a:latin typeface="Arial"/>
              </a:rPr>
              <a:t>with a variety of cloud and precipitation patterns, including dry slots and banded precipitation. </a:t>
            </a:r>
          </a:p>
        </p:txBody>
      </p:sp>
      <p:pic>
        <p:nvPicPr>
          <p:cNvPr id="5123" name="Picture 3" descr="D:\D_Drive\papers_ip\Synoptic_book\graphics_pdf\Ch05\PDF\cover_a_sat.jpg"/>
          <p:cNvPicPr>
            <a:picLocks noChangeAspect="1" noChangeArrowheads="1"/>
          </p:cNvPicPr>
          <p:nvPr/>
        </p:nvPicPr>
        <p:blipFill>
          <a:blip r:embed="rId3" cstate="print"/>
          <a:srcRect l="27500" r="27500"/>
          <a:stretch>
            <a:fillRect/>
          </a:stretch>
        </p:blipFill>
        <p:spPr bwMode="auto">
          <a:xfrm>
            <a:off x="381000" y="2895600"/>
            <a:ext cx="4114800" cy="37566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a:xfrm>
            <a:off x="762000" y="152400"/>
            <a:ext cx="7772400" cy="914400"/>
          </a:xfrm>
          <a:solidFill>
            <a:schemeClr val="tx1"/>
          </a:solidFill>
          <a:ln/>
        </p:spPr>
        <p:txBody>
          <a:bodyPr/>
          <a:lstStyle/>
          <a:p>
            <a:r>
              <a:rPr lang="en-US" sz="2800">
                <a:solidFill>
                  <a:schemeClr val="bg2"/>
                </a:solidFill>
              </a:rPr>
              <a:t>“Instant Occlusions” </a:t>
            </a:r>
          </a:p>
        </p:txBody>
      </p:sp>
      <p:pic>
        <p:nvPicPr>
          <p:cNvPr id="835587" name="Picture 3" descr="Inst_occlusion"/>
          <p:cNvPicPr>
            <a:picLocks noChangeAspect="1" noChangeArrowheads="1"/>
          </p:cNvPicPr>
          <p:nvPr/>
        </p:nvPicPr>
        <p:blipFill>
          <a:blip r:embed="rId3" cstate="print">
            <a:lum bright="6000"/>
          </a:blip>
          <a:srcRect b="29529"/>
          <a:stretch>
            <a:fillRect/>
          </a:stretch>
        </p:blipFill>
        <p:spPr bwMode="auto">
          <a:xfrm>
            <a:off x="381000" y="1447800"/>
            <a:ext cx="8229600" cy="3644900"/>
          </a:xfrm>
          <a:prstGeom prst="rect">
            <a:avLst/>
          </a:prstGeom>
          <a:noFill/>
          <a:ln w="9525">
            <a:noFill/>
            <a:miter lim="800000"/>
            <a:headEnd/>
            <a:tailEnd/>
          </a:ln>
        </p:spPr>
      </p:pic>
      <p:sp>
        <p:nvSpPr>
          <p:cNvPr id="835588" name="Text Box 4"/>
          <p:cNvSpPr txBox="1">
            <a:spLocks noChangeArrowheads="1"/>
          </p:cNvSpPr>
          <p:nvPr/>
        </p:nvSpPr>
        <p:spPr bwMode="auto">
          <a:xfrm>
            <a:off x="457200" y="506095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Another non-classical frontal evolution is referred to as “instant occlusion”.  This process is described by the schematic above, taken from </a:t>
            </a:r>
            <a:r>
              <a:rPr lang="en-US" dirty="0" err="1">
                <a:solidFill>
                  <a:srgbClr val="000000"/>
                </a:solidFill>
                <a:latin typeface="Arial" pitchFamily="34" charset="0"/>
              </a:rPr>
              <a:t>McGinnigle</a:t>
            </a:r>
            <a:r>
              <a:rPr lang="en-US" dirty="0">
                <a:solidFill>
                  <a:srgbClr val="000000"/>
                </a:solidFill>
                <a:latin typeface="Arial" pitchFamily="34" charset="0"/>
              </a:rPr>
              <a:t> et al. 1988</a:t>
            </a:r>
          </a:p>
        </p:txBody>
      </p:sp>
      <p:sp>
        <p:nvSpPr>
          <p:cNvPr id="835589" name="Rectangle 5"/>
          <p:cNvSpPr>
            <a:spLocks noChangeArrowheads="1"/>
          </p:cNvSpPr>
          <p:nvPr/>
        </p:nvSpPr>
        <p:spPr bwMode="auto">
          <a:xfrm>
            <a:off x="32766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
        <p:nvSpPr>
          <p:cNvPr id="835590" name="Rectangle 6"/>
          <p:cNvSpPr>
            <a:spLocks noChangeArrowheads="1"/>
          </p:cNvSpPr>
          <p:nvPr/>
        </p:nvSpPr>
        <p:spPr bwMode="auto">
          <a:xfrm>
            <a:off x="5638800" y="1447800"/>
            <a:ext cx="2895600" cy="3657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35589"/>
                                        </p:tgtEl>
                                      </p:cBhvr>
                                    </p:animEffect>
                                    <p:set>
                                      <p:cBhvr>
                                        <p:cTn id="7" dur="1" fill="hold">
                                          <p:stCondLst>
                                            <p:cond delay="499"/>
                                          </p:stCondLst>
                                        </p:cTn>
                                        <p:tgtEl>
                                          <p:spTgt spid="83558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35590"/>
                                        </p:tgtEl>
                                      </p:cBhvr>
                                    </p:animEffect>
                                    <p:set>
                                      <p:cBhvr>
                                        <p:cTn id="12" dur="1" fill="hold">
                                          <p:stCondLst>
                                            <p:cond delay="499"/>
                                          </p:stCondLst>
                                        </p:cTn>
                                        <p:tgtEl>
                                          <p:spTgt spid="8355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9" grpId="0" animBg="1"/>
      <p:bldP spid="83559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“Instant Occlusions”… </a:t>
            </a:r>
          </a:p>
        </p:txBody>
      </p:sp>
      <p:sp>
        <p:nvSpPr>
          <p:cNvPr id="837635" name="Text Box 3"/>
          <p:cNvSpPr txBox="1">
            <a:spLocks noChangeArrowheads="1"/>
          </p:cNvSpPr>
          <p:nvPr/>
        </p:nvSpPr>
        <p:spPr bwMode="auto">
          <a:xfrm>
            <a:off x="457200" y="5410200"/>
            <a:ext cx="7620000" cy="1200329"/>
          </a:xfrm>
          <a:prstGeom prst="rect">
            <a:avLst/>
          </a:prstGeom>
          <a:noFill/>
          <a:ln w="12700">
            <a:noFill/>
            <a:miter lim="800000"/>
            <a:headEnd/>
            <a:tailEnd/>
          </a:ln>
          <a:effectLst/>
        </p:spPr>
        <p:txBody>
          <a:bodyPr>
            <a:spAutoFit/>
          </a:bodyPr>
          <a:lstStyle/>
          <a:p>
            <a:pPr>
              <a:spcBef>
                <a:spcPct val="50000"/>
              </a:spcBef>
            </a:pPr>
            <a:r>
              <a:rPr lang="en-US" dirty="0">
                <a:solidFill>
                  <a:srgbClr val="000000"/>
                </a:solidFill>
                <a:latin typeface="Arial" pitchFamily="34" charset="0"/>
              </a:rPr>
              <a:t>Satellite imagery is an important means of recognizing instant occlusions… January 2000 snowstorm is a great example of this.  What might be the implications?</a:t>
            </a:r>
          </a:p>
        </p:txBody>
      </p:sp>
      <p:pic>
        <p:nvPicPr>
          <p:cNvPr id="837636" name="Picture 4" descr="occlusion_2"/>
          <p:cNvPicPr>
            <a:picLocks noChangeAspect="1" noChangeArrowheads="1"/>
          </p:cNvPicPr>
          <p:nvPr/>
        </p:nvPicPr>
        <p:blipFill>
          <a:blip r:embed="rId3" cstate="print"/>
          <a:srcRect/>
          <a:stretch>
            <a:fillRect/>
          </a:stretch>
        </p:blipFill>
        <p:spPr bwMode="auto">
          <a:xfrm>
            <a:off x="1295400" y="990600"/>
            <a:ext cx="6553200" cy="4348163"/>
          </a:xfrm>
          <a:prstGeom prst="rect">
            <a:avLst/>
          </a:prstGeom>
          <a:noFill/>
        </p:spPr>
      </p:pic>
      <p:sp>
        <p:nvSpPr>
          <p:cNvPr id="837637" name="Rectangle 5"/>
          <p:cNvSpPr>
            <a:spLocks noChangeArrowheads="1"/>
          </p:cNvSpPr>
          <p:nvPr/>
        </p:nvSpPr>
        <p:spPr bwMode="auto">
          <a:xfrm>
            <a:off x="4876800" y="2514600"/>
            <a:ext cx="2895600" cy="2209800"/>
          </a:xfrm>
          <a:prstGeom prst="rect">
            <a:avLst/>
          </a:prstGeom>
          <a:noFill/>
          <a:ln w="57150">
            <a:solidFill>
              <a:srgbClr val="FF0000"/>
            </a:solidFill>
            <a:miter lim="800000"/>
            <a:headEnd/>
            <a:tailEnd/>
          </a:ln>
          <a:effectLst/>
        </p:spPr>
        <p:txBody>
          <a:bodyPr wrap="none" anchor="ctr"/>
          <a:lstStyle/>
          <a:p>
            <a:pPr algn="ct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7637"/>
                                        </p:tgtEl>
                                        <p:attrNameLst>
                                          <p:attrName>style.visibility</p:attrName>
                                        </p:attrNameLst>
                                      </p:cBhvr>
                                      <p:to>
                                        <p:strVal val="visible"/>
                                      </p:to>
                                    </p:set>
                                    <p:animEffect transition="in" filter="dissolve">
                                      <p:cBhvr>
                                        <p:cTn id="7" dur="500"/>
                                        <p:tgtEl>
                                          <p:spTgt spid="83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3968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39683" name="Text Box 3"/>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24 Jan 2000</a:t>
            </a:r>
            <a:endParaRPr lang="en-US" b="1" dirty="0">
              <a:solidFill>
                <a:srgbClr val="FFFFFF"/>
              </a:solidFill>
              <a:latin typeface="Arial" pitchFamily="34" charset="0"/>
            </a:endParaRPr>
          </a:p>
        </p:txBody>
      </p:sp>
      <p:pic>
        <p:nvPicPr>
          <p:cNvPr id="839684" name="Picture 4" descr="jan2000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173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1731" name="Picture 3" descr="jan2000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41732"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12 UTC 24 Jan 2000</a:t>
            </a:r>
            <a:endParaRPr lang="en-US" b="1" dirty="0">
              <a:solidFill>
                <a:srgbClr val="FFFFFF"/>
              </a:solidFill>
              <a:latin typeface="Arial" pitchFamily="34" charset="0"/>
            </a:endParaRPr>
          </a:p>
        </p:txBody>
      </p:sp>
      <p:sp>
        <p:nvSpPr>
          <p:cNvPr id="841733" name="Text Box 5"/>
          <p:cNvSpPr txBox="1">
            <a:spLocks noChangeArrowheads="1"/>
          </p:cNvSpPr>
          <p:nvPr/>
        </p:nvSpPr>
        <p:spPr bwMode="auto">
          <a:xfrm>
            <a:off x="1295400" y="3581400"/>
            <a:ext cx="1905000" cy="822325"/>
          </a:xfrm>
          <a:prstGeom prst="rect">
            <a:avLst/>
          </a:prstGeom>
          <a:noFill/>
          <a:ln w="12700">
            <a:noFill/>
            <a:miter lim="800000"/>
            <a:headEnd/>
            <a:tailEnd/>
          </a:ln>
          <a:effectLst/>
        </p:spPr>
        <p:txBody>
          <a:bodyPr>
            <a:spAutoFit/>
          </a:bodyPr>
          <a:lstStyle/>
          <a:p>
            <a:pPr>
              <a:spcBef>
                <a:spcPct val="50000"/>
              </a:spcBef>
            </a:pPr>
            <a:r>
              <a:rPr lang="en-US">
                <a:solidFill>
                  <a:srgbClr val="FF0000"/>
                </a:solidFill>
                <a:latin typeface="Arial" pitchFamily="34" charset="0"/>
              </a:rPr>
              <a:t>“Baroclinic leaf” pattern</a:t>
            </a:r>
          </a:p>
        </p:txBody>
      </p:sp>
      <p:sp>
        <p:nvSpPr>
          <p:cNvPr id="841734" name="Line 6"/>
          <p:cNvSpPr>
            <a:spLocks noChangeShapeType="1"/>
          </p:cNvSpPr>
          <p:nvPr/>
        </p:nvSpPr>
        <p:spPr bwMode="auto">
          <a:xfrm flipV="1">
            <a:off x="3048000" y="3657600"/>
            <a:ext cx="609600" cy="152400"/>
          </a:xfrm>
          <a:prstGeom prst="line">
            <a:avLst/>
          </a:prstGeom>
          <a:noFill/>
          <a:ln w="12700">
            <a:solidFill>
              <a:schemeClr val="tx1"/>
            </a:solidFill>
            <a:round/>
            <a:headEnd/>
            <a:tailEnd type="triangle" w="med" len="med"/>
          </a:ln>
          <a:effectLst/>
        </p:spPr>
        <p:txBody>
          <a:bodyPr/>
          <a:lstStyle/>
          <a:p>
            <a:pPr algn="ctr"/>
            <a:endParaRPr lang="en-US">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228600"/>
            <a:ext cx="8458200" cy="838200"/>
          </a:xfrm>
        </p:spPr>
        <p:txBody>
          <a:bodyPr/>
          <a:lstStyle/>
          <a:p>
            <a:r>
              <a:rPr lang="en-US" sz="3600" dirty="0">
                <a:solidFill>
                  <a:schemeClr val="bg2"/>
                </a:solidFill>
              </a:rPr>
              <a:t>Frontal characteristics</a:t>
            </a:r>
          </a:p>
        </p:txBody>
      </p:sp>
      <p:sp>
        <p:nvSpPr>
          <p:cNvPr id="60419" name="Text Box 3"/>
          <p:cNvSpPr txBox="1">
            <a:spLocks noChangeArrowheads="1"/>
          </p:cNvSpPr>
          <p:nvPr/>
        </p:nvSpPr>
        <p:spPr bwMode="auto">
          <a:xfrm>
            <a:off x="457200" y="1219200"/>
            <a:ext cx="8077200" cy="4154984"/>
          </a:xfrm>
          <a:prstGeom prst="rect">
            <a:avLst/>
          </a:prstGeom>
          <a:noFill/>
          <a:ln w="12700">
            <a:noFill/>
            <a:miter lim="800000"/>
            <a:headEnd/>
            <a:tailEnd/>
          </a:ln>
        </p:spPr>
        <p:txBody>
          <a:bodyPr>
            <a:spAutoFit/>
          </a:bodyPr>
          <a:lstStyle/>
          <a:p>
            <a:pPr marL="231775" indent="-231775"/>
            <a:r>
              <a:rPr lang="en-US" dirty="0">
                <a:solidFill>
                  <a:srgbClr val="000000"/>
                </a:solidFill>
                <a:latin typeface="Arial" pitchFamily="34" charset="0"/>
              </a:rPr>
              <a:t>Fronts are </a:t>
            </a:r>
            <a:r>
              <a:rPr lang="en-US" i="1" dirty="0">
                <a:solidFill>
                  <a:srgbClr val="000000"/>
                </a:solidFill>
                <a:latin typeface="Arial" pitchFamily="34" charset="0"/>
              </a:rPr>
              <a:t>both</a:t>
            </a:r>
            <a:r>
              <a:rPr lang="en-US" dirty="0">
                <a:solidFill>
                  <a:srgbClr val="000000"/>
                </a:solidFill>
                <a:latin typeface="Arial" pitchFamily="34" charset="0"/>
              </a:rPr>
              <a:t> </a:t>
            </a:r>
            <a:r>
              <a:rPr lang="en-US" dirty="0" err="1">
                <a:solidFill>
                  <a:srgbClr val="000000"/>
                </a:solidFill>
                <a:latin typeface="Arial" pitchFamily="34" charset="0"/>
              </a:rPr>
              <a:t>mesoscale</a:t>
            </a:r>
            <a:r>
              <a:rPr lang="en-US" dirty="0">
                <a:solidFill>
                  <a:srgbClr val="000000"/>
                </a:solidFill>
                <a:latin typeface="Arial" pitchFamily="34" charset="0"/>
              </a:rPr>
              <a:t> and synoptic-scale features:</a:t>
            </a: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Across-front length scale:__________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	</a:t>
            </a:r>
            <a:r>
              <a:rPr lang="en-US" dirty="0">
                <a:solidFill>
                  <a:srgbClr val="000000"/>
                </a:solidFill>
                <a:latin typeface="Arial" pitchFamily="34" charset="0"/>
                <a:sym typeface="Symbol" pitchFamily="18" charset="2"/>
              </a:rPr>
              <a:t></a:t>
            </a:r>
            <a:r>
              <a:rPr lang="en-US" dirty="0">
                <a:solidFill>
                  <a:srgbClr val="000000"/>
                </a:solidFill>
                <a:latin typeface="Arial" pitchFamily="34" charset="0"/>
              </a:rPr>
              <a:t> Along-front length scale: __________</a:t>
            </a: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What is the link between fronts and jets aloft?</a:t>
            </a:r>
          </a:p>
          <a:p>
            <a:pPr marL="231775" indent="-231775"/>
            <a:endParaRPr lang="en-US" dirty="0">
              <a:solidFill>
                <a:srgbClr val="000000"/>
              </a:solidFill>
              <a:latin typeface="Arial" pitchFamily="34" charset="0"/>
            </a:endParaRPr>
          </a:p>
          <a:p>
            <a:pPr marL="231775" indent="-231775"/>
            <a:endParaRPr lang="en-US" dirty="0">
              <a:solidFill>
                <a:srgbClr val="000000"/>
              </a:solidFill>
              <a:latin typeface="Arial" pitchFamily="34" charset="0"/>
            </a:endParaRPr>
          </a:p>
          <a:p>
            <a:pPr marL="231775" indent="-231775"/>
            <a:r>
              <a:rPr lang="en-US" dirty="0">
                <a:solidFill>
                  <a:srgbClr val="000000"/>
                </a:solidFill>
                <a:latin typeface="Arial" pitchFamily="34" charset="0"/>
              </a:rPr>
              <a:t>Why do we expect fronts to often be accompanied by clouds and precipitation?</a:t>
            </a:r>
          </a:p>
          <a:p>
            <a:pPr marL="231775" indent="-231775"/>
            <a:endParaRPr lang="en-US" dirty="0">
              <a:solidFill>
                <a:srgbClr val="000000"/>
              </a:solidFill>
              <a:latin typeface="Arial" pitchFamily="34" charset="0"/>
            </a:endParaRPr>
          </a:p>
        </p:txBody>
      </p:sp>
      <p:sp>
        <p:nvSpPr>
          <p:cNvPr id="400388" name="Text Box 4"/>
          <p:cNvSpPr txBox="1">
            <a:spLocks noChangeArrowheads="1"/>
          </p:cNvSpPr>
          <p:nvPr/>
        </p:nvSpPr>
        <p:spPr bwMode="auto">
          <a:xfrm>
            <a:off x="4419600" y="1600200"/>
            <a:ext cx="1752600" cy="457200"/>
          </a:xfrm>
          <a:prstGeom prst="rect">
            <a:avLst/>
          </a:prstGeom>
          <a:noFill/>
          <a:ln w="12700">
            <a:noFill/>
            <a:miter lim="800000"/>
            <a:headEnd/>
            <a:tailEnd/>
          </a:ln>
        </p:spPr>
        <p:txBody>
          <a:bodyPr>
            <a:spAutoFit/>
          </a:bodyPr>
          <a:lstStyle/>
          <a:p>
            <a:pPr>
              <a:spcBef>
                <a:spcPct val="50000"/>
              </a:spcBef>
            </a:pPr>
            <a:r>
              <a:rPr lang="en-US" b="1" dirty="0">
                <a:solidFill>
                  <a:srgbClr val="FF0000"/>
                </a:solidFill>
              </a:rPr>
              <a:t>~ 100 km</a:t>
            </a:r>
          </a:p>
        </p:txBody>
      </p:sp>
      <p:sp>
        <p:nvSpPr>
          <p:cNvPr id="400389" name="Text Box 5"/>
          <p:cNvSpPr txBox="1">
            <a:spLocks noChangeArrowheads="1"/>
          </p:cNvSpPr>
          <p:nvPr/>
        </p:nvSpPr>
        <p:spPr bwMode="auto">
          <a:xfrm>
            <a:off x="4419600" y="2286000"/>
            <a:ext cx="1752600" cy="457200"/>
          </a:xfrm>
          <a:prstGeom prst="rect">
            <a:avLst/>
          </a:prstGeom>
          <a:noFill/>
          <a:ln w="12700">
            <a:noFill/>
            <a:miter lim="800000"/>
            <a:headEnd/>
            <a:tailEnd/>
          </a:ln>
        </p:spPr>
        <p:txBody>
          <a:bodyPr>
            <a:spAutoFit/>
          </a:bodyPr>
          <a:lstStyle/>
          <a:p>
            <a:pPr>
              <a:spcBef>
                <a:spcPct val="50000"/>
              </a:spcBef>
            </a:pPr>
            <a:r>
              <a:rPr lang="en-US" b="1" dirty="0">
                <a:solidFill>
                  <a:srgbClr val="FF0000"/>
                </a:solidFill>
              </a:rPr>
              <a:t>~ 1000 km </a:t>
            </a:r>
          </a:p>
        </p:txBody>
      </p:sp>
      <p:sp>
        <p:nvSpPr>
          <p:cNvPr id="400390" name="Text Box 6"/>
          <p:cNvSpPr txBox="1">
            <a:spLocks noChangeArrowheads="1"/>
          </p:cNvSpPr>
          <p:nvPr/>
        </p:nvSpPr>
        <p:spPr bwMode="auto">
          <a:xfrm>
            <a:off x="1066800" y="3505200"/>
            <a:ext cx="6781800" cy="457200"/>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Recall thermal wind concept</a:t>
            </a:r>
          </a:p>
        </p:txBody>
      </p:sp>
      <p:sp>
        <p:nvSpPr>
          <p:cNvPr id="400391" name="Text Box 7"/>
          <p:cNvSpPr txBox="1">
            <a:spLocks noChangeArrowheads="1"/>
          </p:cNvSpPr>
          <p:nvPr/>
        </p:nvSpPr>
        <p:spPr bwMode="auto">
          <a:xfrm>
            <a:off x="914400" y="5029200"/>
            <a:ext cx="7696200" cy="830997"/>
          </a:xfrm>
          <a:prstGeom prst="rect">
            <a:avLst/>
          </a:prstGeom>
          <a:noFill/>
          <a:ln w="12700">
            <a:noFill/>
            <a:miter lim="800000"/>
            <a:headEnd/>
            <a:tailEnd/>
          </a:ln>
        </p:spPr>
        <p:txBody>
          <a:bodyPr>
            <a:spAutoFit/>
          </a:bodyPr>
          <a:lstStyle/>
          <a:p>
            <a:pPr>
              <a:spcBef>
                <a:spcPct val="50000"/>
              </a:spcBef>
            </a:pPr>
            <a:r>
              <a:rPr lang="en-US" dirty="0">
                <a:solidFill>
                  <a:srgbClr val="FF0000"/>
                </a:solidFill>
                <a:latin typeface="Arial" pitchFamily="34" charset="0"/>
              </a:rPr>
              <a:t>Zones of strong temperature gradient often associated with disruption of thermal wind balance, QG forcing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animEffect transition="in" filter="dissolve">
                                      <p:cBhvr>
                                        <p:cTn id="7" dur="500"/>
                                        <p:tgtEl>
                                          <p:spTgt spid="4003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dissolve">
                                      <p:cBhvr>
                                        <p:cTn id="12" dur="500"/>
                                        <p:tgtEl>
                                          <p:spTgt spid="4003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0390"/>
                                        </p:tgtEl>
                                        <p:attrNameLst>
                                          <p:attrName>style.visibility</p:attrName>
                                        </p:attrNameLst>
                                      </p:cBhvr>
                                      <p:to>
                                        <p:strVal val="visible"/>
                                      </p:to>
                                    </p:set>
                                    <p:animEffect transition="in" filter="dissolve">
                                      <p:cBhvr>
                                        <p:cTn id="17" dur="500"/>
                                        <p:tgtEl>
                                          <p:spTgt spid="4003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0391"/>
                                        </p:tgtEl>
                                        <p:attrNameLst>
                                          <p:attrName>style.visibility</p:attrName>
                                        </p:attrNameLst>
                                      </p:cBhvr>
                                      <p:to>
                                        <p:strVal val="visible"/>
                                      </p:to>
                                    </p:set>
                                    <p:animEffect transition="in" filter="dissolve">
                                      <p:cBhvr>
                                        <p:cTn id="22" dur="500"/>
                                        <p:tgtEl>
                                          <p:spTgt spid="400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P spid="400389" grpId="0"/>
      <p:bldP spid="400390" grpId="0"/>
      <p:bldP spid="40039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377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3779" name="Picture 3" descr="jan2000_instocc03"/>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3780"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18 UTC 24 Jan 2000</a:t>
            </a:r>
            <a:endParaRPr lang="en-US" b="1" dirty="0">
              <a:solidFill>
                <a:srgbClr val="FFFFFF"/>
              </a:solidFill>
              <a:latin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582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5827" name="Picture 3" descr="jan2000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5828"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00 UTC 25 Jan 2000</a:t>
            </a:r>
            <a:endParaRPr lang="en-US" b="1" dirty="0">
              <a:solidFill>
                <a:srgbClr val="FFFFFF"/>
              </a:solidFill>
              <a:latin typeface="Arial"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7874"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47875" name="Picture 3" descr="jan2000_instocc05"/>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47876" name="Text Box 4"/>
          <p:cNvSpPr txBox="1">
            <a:spLocks noChangeArrowheads="1"/>
          </p:cNvSpPr>
          <p:nvPr/>
        </p:nvSpPr>
        <p:spPr bwMode="auto">
          <a:xfrm>
            <a:off x="228600" y="152400"/>
            <a:ext cx="8610600" cy="457200"/>
          </a:xfrm>
          <a:prstGeom prst="rect">
            <a:avLst/>
          </a:prstGeom>
          <a:noFill/>
          <a:ln w="12700">
            <a:noFill/>
            <a:miter lim="800000"/>
            <a:headEnd/>
            <a:tailEnd/>
          </a:ln>
          <a:effectLst/>
        </p:spPr>
        <p:txBody>
          <a:bodyPr>
            <a:spAutoFit/>
          </a:bodyPr>
          <a:lstStyle/>
          <a:p>
            <a:pPr algn="ctr">
              <a:spcBef>
                <a:spcPct val="50000"/>
              </a:spcBef>
            </a:pPr>
            <a:r>
              <a:rPr lang="en-US" dirty="0">
                <a:solidFill>
                  <a:srgbClr val="FFFFFF"/>
                </a:solidFill>
                <a:latin typeface="Arial" pitchFamily="34" charset="0"/>
              </a:rPr>
              <a:t>Instant Occlusion example:  06 UTC 25 Jan 2000</a:t>
            </a:r>
            <a:endParaRPr lang="en-US" b="1" dirty="0">
              <a:solidFill>
                <a:srgbClr val="FFFFFF"/>
              </a:solidFill>
              <a:latin typeface="Arial"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49922"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sp>
        <p:nvSpPr>
          <p:cNvPr id="849923" name="Text Box 3"/>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06 UTC 24 Jan 2000</a:t>
            </a:r>
            <a:endParaRPr lang="en-US" b="1" dirty="0">
              <a:solidFill>
                <a:srgbClr val="FFFFFF"/>
              </a:solidFill>
              <a:latin typeface="Arial" pitchFamily="34" charset="0"/>
            </a:endParaRPr>
          </a:p>
        </p:txBody>
      </p:sp>
      <p:pic>
        <p:nvPicPr>
          <p:cNvPr id="849924" name="Picture 4" descr="jan2000_slp_instocc01"/>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1970"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1971" name="Picture 3" descr="jan2000_slp_instocc02"/>
          <p:cNvPicPr>
            <a:picLocks noChangeAspect="1" noChangeArrowheads="1"/>
          </p:cNvPicPr>
          <p:nvPr/>
        </p:nvPicPr>
        <p:blipFill>
          <a:blip r:embed="rId3" cstate="print"/>
          <a:srcRect/>
          <a:stretch>
            <a:fillRect/>
          </a:stretch>
        </p:blipFill>
        <p:spPr bwMode="auto">
          <a:xfrm>
            <a:off x="0" y="765175"/>
            <a:ext cx="9144000" cy="5559425"/>
          </a:xfrm>
          <a:prstGeom prst="rect">
            <a:avLst/>
          </a:prstGeom>
          <a:noFill/>
        </p:spPr>
      </p:pic>
      <p:sp>
        <p:nvSpPr>
          <p:cNvPr id="851972"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12 UTC 24 Jan 2000</a:t>
            </a:r>
            <a:endParaRPr lang="en-US" b="1" dirty="0">
              <a:solidFill>
                <a:srgbClr val="FFFFFF"/>
              </a:solidFill>
              <a:latin typeface="Arial"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4018"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4019" name="Picture 3" descr="jan2000_slp_instocc03"/>
          <p:cNvPicPr>
            <a:picLocks noChangeAspect="1" noChangeArrowheads="1"/>
          </p:cNvPicPr>
          <p:nvPr/>
        </p:nvPicPr>
        <p:blipFill>
          <a:blip r:embed="rId3" cstate="print"/>
          <a:srcRect/>
          <a:stretch>
            <a:fillRect/>
          </a:stretch>
        </p:blipFill>
        <p:spPr bwMode="auto">
          <a:xfrm>
            <a:off x="0" y="736600"/>
            <a:ext cx="9144000" cy="5559425"/>
          </a:xfrm>
          <a:prstGeom prst="rect">
            <a:avLst/>
          </a:prstGeom>
          <a:noFill/>
        </p:spPr>
      </p:pic>
      <p:sp>
        <p:nvSpPr>
          <p:cNvPr id="854020" name="Text Box 4"/>
          <p:cNvSpPr txBox="1">
            <a:spLocks noChangeArrowheads="1"/>
          </p:cNvSpPr>
          <p:nvPr/>
        </p:nvSpPr>
        <p:spPr bwMode="auto">
          <a:xfrm>
            <a:off x="228600" y="152400"/>
            <a:ext cx="88392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18 UTC 24 Jan 2000</a:t>
            </a:r>
            <a:endParaRPr lang="en-US" b="1" dirty="0">
              <a:solidFill>
                <a:srgbClr val="FFFFFF"/>
              </a:solidFill>
              <a:latin typeface="Arial"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0" scaled="1"/>
        </a:gradFill>
        <a:effectLst/>
      </p:bgPr>
    </p:bg>
    <p:spTree>
      <p:nvGrpSpPr>
        <p:cNvPr id="1" name=""/>
        <p:cNvGrpSpPr/>
        <p:nvPr/>
      </p:nvGrpSpPr>
      <p:grpSpPr>
        <a:xfrm>
          <a:off x="0" y="0"/>
          <a:ext cx="0" cy="0"/>
          <a:chOff x="0" y="0"/>
          <a:chExt cx="0" cy="0"/>
        </a:xfrm>
      </p:grpSpPr>
      <p:sp>
        <p:nvSpPr>
          <p:cNvPr id="856066" name="Rectangle 2"/>
          <p:cNvSpPr>
            <a:spLocks noChangeArrowheads="1"/>
          </p:cNvSpPr>
          <p:nvPr/>
        </p:nvSpPr>
        <p:spPr bwMode="auto">
          <a:xfrm>
            <a:off x="0" y="3181350"/>
            <a:ext cx="9144000" cy="0"/>
          </a:xfrm>
          <a:prstGeom prst="rect">
            <a:avLst/>
          </a:prstGeom>
          <a:noFill/>
          <a:ln w="12700">
            <a:noFill/>
            <a:miter lim="800000"/>
            <a:headEnd/>
            <a:tailEnd/>
          </a:ln>
          <a:effectLst/>
        </p:spPr>
        <p:txBody>
          <a:bodyPr wrap="none" anchor="ctr">
            <a:spAutoFit/>
          </a:bodyPr>
          <a:lstStyle/>
          <a:p>
            <a:pPr algn="ctr"/>
            <a:endParaRPr lang="en-US">
              <a:solidFill>
                <a:srgbClr val="FFFFFF"/>
              </a:solidFill>
            </a:endParaRPr>
          </a:p>
        </p:txBody>
      </p:sp>
      <p:pic>
        <p:nvPicPr>
          <p:cNvPr id="856067" name="Picture 3" descr="jan2000_slp_instocc04"/>
          <p:cNvPicPr>
            <a:picLocks noChangeAspect="1" noChangeArrowheads="1"/>
          </p:cNvPicPr>
          <p:nvPr/>
        </p:nvPicPr>
        <p:blipFill>
          <a:blip r:embed="rId3" cstate="print"/>
          <a:srcRect/>
          <a:stretch>
            <a:fillRect/>
          </a:stretch>
        </p:blipFill>
        <p:spPr bwMode="auto">
          <a:xfrm>
            <a:off x="0" y="750888"/>
            <a:ext cx="9144000" cy="5559425"/>
          </a:xfrm>
          <a:prstGeom prst="rect">
            <a:avLst/>
          </a:prstGeom>
          <a:noFill/>
        </p:spPr>
      </p:pic>
      <p:sp>
        <p:nvSpPr>
          <p:cNvPr id="856068" name="Text Box 4"/>
          <p:cNvSpPr txBox="1">
            <a:spLocks noChangeArrowheads="1"/>
          </p:cNvSpPr>
          <p:nvPr/>
        </p:nvSpPr>
        <p:spPr bwMode="auto">
          <a:xfrm>
            <a:off x="228600" y="152400"/>
            <a:ext cx="8763000" cy="461665"/>
          </a:xfrm>
          <a:prstGeom prst="rect">
            <a:avLst/>
          </a:prstGeom>
          <a:noFill/>
          <a:ln w="12700">
            <a:noFill/>
            <a:miter lim="800000"/>
            <a:headEnd/>
            <a:tailEnd/>
          </a:ln>
          <a:effectLst/>
        </p:spPr>
        <p:txBody>
          <a:bodyPr wrap="square">
            <a:spAutoFit/>
          </a:bodyPr>
          <a:lstStyle/>
          <a:p>
            <a:pPr>
              <a:spcBef>
                <a:spcPct val="50000"/>
              </a:spcBef>
            </a:pPr>
            <a:r>
              <a:rPr lang="en-US" dirty="0">
                <a:solidFill>
                  <a:srgbClr val="FFFFFF"/>
                </a:solidFill>
                <a:latin typeface="Arial" pitchFamily="34" charset="0"/>
              </a:rPr>
              <a:t>Sea-level pressure and GOES-8 IR image 00 UTC 25 Jan 2000</a:t>
            </a:r>
            <a:endParaRPr lang="en-US" b="1" dirty="0">
              <a:solidFill>
                <a:srgbClr val="FFFFFF"/>
              </a:solidFill>
              <a:latin typeface="Arial"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685800" y="152400"/>
            <a:ext cx="7772400" cy="914400"/>
          </a:xfrm>
          <a:solidFill>
            <a:schemeClr val="tx1"/>
          </a:solidFill>
          <a:ln/>
        </p:spPr>
        <p:txBody>
          <a:bodyPr/>
          <a:lstStyle/>
          <a:p>
            <a:r>
              <a:rPr lang="en-US" sz="2800">
                <a:solidFill>
                  <a:schemeClr val="bg2"/>
                </a:solidFill>
              </a:rPr>
              <a:t>Instant Occlusions</a:t>
            </a:r>
          </a:p>
        </p:txBody>
      </p:sp>
      <p:sp>
        <p:nvSpPr>
          <p:cNvPr id="870403" name="Text Box 3"/>
          <p:cNvSpPr txBox="1">
            <a:spLocks noChangeArrowheads="1"/>
          </p:cNvSpPr>
          <p:nvPr/>
        </p:nvSpPr>
        <p:spPr bwMode="auto">
          <a:xfrm>
            <a:off x="457200" y="1143000"/>
            <a:ext cx="8153400" cy="3082925"/>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Rapidly evolving structure that can be associated with heavy precipitation in cold sector</a:t>
            </a:r>
          </a:p>
          <a:p>
            <a:pPr>
              <a:spcBef>
                <a:spcPct val="50000"/>
              </a:spcBef>
            </a:pPr>
            <a:r>
              <a:rPr lang="en-US" sz="2800" dirty="0">
                <a:solidFill>
                  <a:srgbClr val="000000"/>
                </a:solidFill>
                <a:latin typeface="Arial" pitchFamily="34" charset="0"/>
              </a:rPr>
              <a:t>Satellite signature useful to recognize approach of upper disturbance to main frontal zone</a:t>
            </a:r>
          </a:p>
          <a:p>
            <a:pPr>
              <a:spcBef>
                <a:spcPct val="50000"/>
              </a:spcBef>
            </a:pPr>
            <a:r>
              <a:rPr lang="en-US" sz="2800" dirty="0">
                <a:solidFill>
                  <a:srgbClr val="000000"/>
                </a:solidFill>
                <a:latin typeface="Arial" pitchFamily="34" charset="0"/>
              </a:rPr>
              <a:t>Rapid </a:t>
            </a:r>
            <a:r>
              <a:rPr lang="en-US" sz="2800" dirty="0" err="1">
                <a:solidFill>
                  <a:srgbClr val="000000"/>
                </a:solidFill>
                <a:latin typeface="Arial" pitchFamily="34" charset="0"/>
              </a:rPr>
              <a:t>cyclogenesis</a:t>
            </a:r>
            <a:r>
              <a:rPr lang="en-US" sz="2800" dirty="0">
                <a:solidFill>
                  <a:srgbClr val="000000"/>
                </a:solidFill>
                <a:latin typeface="Arial" pitchFamily="34" charset="0"/>
              </a:rPr>
              <a:t> can be associated with these events, as it was in Jan 2000</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a:xfrm>
            <a:off x="762000" y="152400"/>
            <a:ext cx="7772400" cy="685800"/>
          </a:xfrm>
          <a:solidFill>
            <a:schemeClr val="tx1"/>
          </a:solidFill>
          <a:ln/>
        </p:spPr>
        <p:txBody>
          <a:bodyPr/>
          <a:lstStyle/>
          <a:p>
            <a:r>
              <a:rPr lang="en-US" sz="2800">
                <a:solidFill>
                  <a:schemeClr val="bg2"/>
                </a:solidFill>
              </a:rPr>
              <a:t>Coastal Fronts</a:t>
            </a:r>
          </a:p>
        </p:txBody>
      </p:sp>
      <p:sp>
        <p:nvSpPr>
          <p:cNvPr id="874499" name="Text Box 3"/>
          <p:cNvSpPr txBox="1">
            <a:spLocks noChangeArrowheads="1"/>
          </p:cNvSpPr>
          <p:nvPr/>
        </p:nvSpPr>
        <p:spPr bwMode="auto">
          <a:xfrm>
            <a:off x="457200" y="1125538"/>
            <a:ext cx="8153400" cy="2462213"/>
          </a:xfrm>
          <a:prstGeom prst="rect">
            <a:avLst/>
          </a:prstGeom>
          <a:noFill/>
          <a:ln w="12700">
            <a:noFill/>
            <a:miter lim="800000"/>
            <a:headEnd/>
            <a:tailEnd/>
          </a:ln>
          <a:effectLst/>
        </p:spPr>
        <p:txBody>
          <a:bodyPr>
            <a:spAutoFit/>
          </a:bodyPr>
          <a:lstStyle/>
          <a:p>
            <a:pPr>
              <a:spcBef>
                <a:spcPct val="50000"/>
              </a:spcBef>
            </a:pPr>
            <a:r>
              <a:rPr lang="en-US" sz="2800" dirty="0">
                <a:solidFill>
                  <a:srgbClr val="000000"/>
                </a:solidFill>
                <a:latin typeface="Arial" pitchFamily="34" charset="0"/>
              </a:rPr>
              <a:t>What </a:t>
            </a:r>
            <a:r>
              <a:rPr lang="en-US" sz="2800" b="1" i="1" dirty="0">
                <a:solidFill>
                  <a:srgbClr val="000000"/>
                </a:solidFill>
                <a:latin typeface="Arial" pitchFamily="34" charset="0"/>
              </a:rPr>
              <a:t>is</a:t>
            </a:r>
            <a:r>
              <a:rPr lang="en-US" sz="2800" dirty="0">
                <a:solidFill>
                  <a:srgbClr val="000000"/>
                </a:solidFill>
                <a:latin typeface="Arial" pitchFamily="34" charset="0"/>
              </a:rPr>
              <a:t> a “coastal front”?</a:t>
            </a:r>
          </a:p>
          <a:p>
            <a:pPr>
              <a:spcBef>
                <a:spcPct val="50000"/>
              </a:spcBef>
            </a:pPr>
            <a:r>
              <a:rPr lang="en-US" sz="2800" dirty="0">
                <a:solidFill>
                  <a:srgbClr val="000000"/>
                </a:solidFill>
                <a:latin typeface="Arial" pitchFamily="34" charset="0"/>
              </a:rPr>
              <a:t>How do they form?</a:t>
            </a:r>
          </a:p>
          <a:p>
            <a:pPr>
              <a:spcBef>
                <a:spcPct val="50000"/>
              </a:spcBef>
            </a:pPr>
            <a:r>
              <a:rPr lang="en-US" sz="2800" dirty="0">
                <a:solidFill>
                  <a:srgbClr val="000000"/>
                </a:solidFill>
                <a:latin typeface="Arial" pitchFamily="34" charset="0"/>
              </a:rPr>
              <a:t>Why do they matter?</a:t>
            </a:r>
          </a:p>
          <a:p>
            <a:pPr>
              <a:spcBef>
                <a:spcPct val="50000"/>
              </a:spcBef>
            </a:pPr>
            <a:r>
              <a:rPr lang="en-US" sz="2800" dirty="0">
                <a:solidFill>
                  <a:srgbClr val="000000"/>
                </a:solidFill>
                <a:latin typeface="Arial" pitchFamily="34" charset="0"/>
              </a:rPr>
              <a:t>What type of weather is associated with them?</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ChangeArrowheads="1"/>
          </p:cNvSpPr>
          <p:nvPr/>
        </p:nvSpPr>
        <p:spPr bwMode="auto">
          <a:xfrm>
            <a:off x="533400" y="1143000"/>
            <a:ext cx="6324600" cy="1371600"/>
          </a:xfrm>
          <a:prstGeom prst="rect">
            <a:avLst/>
          </a:prstGeom>
          <a:solidFill>
            <a:schemeClr val="tx1"/>
          </a:solidFill>
          <a:ln w="12700">
            <a:solidFill>
              <a:schemeClr val="tx1"/>
            </a:solidFill>
            <a:miter lim="800000"/>
            <a:headEnd/>
            <a:tailEnd/>
          </a:ln>
          <a:effectLst/>
        </p:spPr>
        <p:txBody>
          <a:bodyPr wrap="none" anchor="ctr"/>
          <a:lstStyle/>
          <a:p>
            <a:pPr algn="ctr"/>
            <a:endParaRPr lang="en-US">
              <a:solidFill>
                <a:srgbClr val="000000"/>
              </a:solidFill>
            </a:endParaRPr>
          </a:p>
        </p:txBody>
      </p:sp>
      <p:sp>
        <p:nvSpPr>
          <p:cNvPr id="880643" name="Rectangle 3"/>
          <p:cNvSpPr>
            <a:spLocks noGrp="1" noChangeArrowheads="1"/>
          </p:cNvSpPr>
          <p:nvPr>
            <p:ph type="title"/>
          </p:nvPr>
        </p:nvSpPr>
        <p:spPr>
          <a:xfrm>
            <a:off x="685800" y="0"/>
            <a:ext cx="7772400" cy="914400"/>
          </a:xfrm>
          <a:noFill/>
          <a:ln/>
        </p:spPr>
        <p:txBody>
          <a:bodyPr/>
          <a:lstStyle/>
          <a:p>
            <a:r>
              <a:rPr lang="en-US">
                <a:solidFill>
                  <a:schemeClr val="bg2"/>
                </a:solidFill>
              </a:rPr>
              <a:t>Coastal Fronts: Mechanisms</a:t>
            </a:r>
          </a:p>
        </p:txBody>
      </p:sp>
      <p:graphicFrame>
        <p:nvGraphicFramePr>
          <p:cNvPr id="880644" name="Object 4"/>
          <p:cNvGraphicFramePr>
            <a:graphicFrameLocks noChangeAspect="1"/>
          </p:cNvGraphicFramePr>
          <p:nvPr/>
        </p:nvGraphicFramePr>
        <p:xfrm>
          <a:off x="609600" y="1371600"/>
          <a:ext cx="6324600" cy="1057275"/>
        </p:xfrm>
        <a:graphic>
          <a:graphicData uri="http://schemas.openxmlformats.org/presentationml/2006/ole">
            <mc:AlternateContent xmlns:mc="http://schemas.openxmlformats.org/markup-compatibility/2006">
              <mc:Choice xmlns:v="urn:schemas-microsoft-com:vml" Requires="v">
                <p:oleObj spid="_x0000_s166937" name="Equation" r:id="rId4" imgW="4102100" imgH="685800" progId="Equation.3">
                  <p:embed/>
                </p:oleObj>
              </mc:Choice>
              <mc:Fallback>
                <p:oleObj name="Equation" r:id="rId4" imgW="4102100" imgH="685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371600"/>
                        <a:ext cx="63246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645" name="Text Box 5"/>
          <p:cNvSpPr txBox="1">
            <a:spLocks noChangeArrowheads="1"/>
          </p:cNvSpPr>
          <p:nvPr/>
        </p:nvSpPr>
        <p:spPr bwMode="auto">
          <a:xfrm>
            <a:off x="152400" y="2879725"/>
            <a:ext cx="8610600" cy="3140075"/>
          </a:xfrm>
          <a:prstGeom prst="rect">
            <a:avLst/>
          </a:prstGeom>
          <a:noFill/>
          <a:ln w="12700">
            <a:noFill/>
            <a:miter lim="800000"/>
            <a:headEnd/>
            <a:tailEnd/>
          </a:ln>
          <a:effectLst/>
        </p:spPr>
        <p:txBody>
          <a:bodyPr>
            <a:spAutoFit/>
          </a:bodyPr>
          <a:lstStyle/>
          <a:p>
            <a:pPr marL="347663" indent="-347663"/>
            <a:r>
              <a:rPr lang="en-US" sz="2000" dirty="0" err="1">
                <a:solidFill>
                  <a:srgbClr val="000000"/>
                </a:solidFill>
                <a:latin typeface="+mn-lt"/>
              </a:rPr>
              <a:t>i</a:t>
            </a:r>
            <a:r>
              <a:rPr lang="en-US" sz="2000" dirty="0">
                <a:solidFill>
                  <a:srgbClr val="000000"/>
                </a:solidFill>
                <a:latin typeface="+mn-lt"/>
              </a:rPr>
              <a:t>.) </a:t>
            </a:r>
            <a:r>
              <a:rPr lang="en-US" sz="2000" b="1" i="1" dirty="0">
                <a:solidFill>
                  <a:srgbClr val="000000"/>
                </a:solidFill>
                <a:latin typeface="+mn-lt"/>
              </a:rPr>
              <a:t>Shearing</a:t>
            </a:r>
            <a:r>
              <a:rPr lang="en-US" sz="2000" dirty="0">
                <a:solidFill>
                  <a:srgbClr val="000000"/>
                </a:solidFill>
                <a:latin typeface="+mn-lt"/>
              </a:rPr>
              <a:t>: Changes frontal intensity through differential temperature advection by the front parallel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 </a:t>
            </a:r>
            <a:r>
              <a:rPr lang="en-US" sz="2000" b="1" i="1" dirty="0">
                <a:solidFill>
                  <a:srgbClr val="000000"/>
                </a:solidFill>
                <a:latin typeface="+mn-lt"/>
              </a:rPr>
              <a:t>Confluence</a:t>
            </a:r>
            <a:r>
              <a:rPr lang="en-US" sz="2000" dirty="0">
                <a:solidFill>
                  <a:srgbClr val="000000"/>
                </a:solidFill>
                <a:latin typeface="+mn-lt"/>
              </a:rPr>
              <a:t>: Changes frontal intensity through differential temperature advection by the front-normal component of the flow.</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iii.) </a:t>
            </a:r>
            <a:r>
              <a:rPr lang="en-US" sz="2000" b="1" i="1" dirty="0">
                <a:solidFill>
                  <a:srgbClr val="000000"/>
                </a:solidFill>
                <a:latin typeface="+mn-lt"/>
              </a:rPr>
              <a:t>Tilting</a:t>
            </a:r>
            <a:r>
              <a:rPr lang="en-US" sz="2000" dirty="0">
                <a:solidFill>
                  <a:srgbClr val="000000"/>
                </a:solidFill>
                <a:latin typeface="+mn-lt"/>
              </a:rPr>
              <a:t>: Changes frontal intensity through differential vertical motion</a:t>
            </a:r>
          </a:p>
          <a:p>
            <a:pPr marL="347663" indent="-347663"/>
            <a:endParaRPr lang="en-US" sz="2000" dirty="0">
              <a:solidFill>
                <a:srgbClr val="000000"/>
              </a:solidFill>
              <a:latin typeface="+mn-lt"/>
            </a:endParaRPr>
          </a:p>
          <a:p>
            <a:pPr marL="347663" indent="-347663"/>
            <a:r>
              <a:rPr lang="en-US" sz="2000" dirty="0">
                <a:solidFill>
                  <a:srgbClr val="000000"/>
                </a:solidFill>
                <a:latin typeface="+mn-lt"/>
              </a:rPr>
              <a:t>iv.) </a:t>
            </a:r>
            <a:r>
              <a:rPr lang="en-US" sz="2000" b="1" i="1" dirty="0">
                <a:solidFill>
                  <a:srgbClr val="000000"/>
                </a:solidFill>
                <a:latin typeface="+mn-lt"/>
              </a:rPr>
              <a:t>Differential </a:t>
            </a:r>
            <a:r>
              <a:rPr lang="en-US" sz="2000" b="1" i="1" dirty="0" err="1">
                <a:solidFill>
                  <a:srgbClr val="000000"/>
                </a:solidFill>
                <a:latin typeface="+mn-lt"/>
              </a:rPr>
              <a:t>diabatic</a:t>
            </a:r>
            <a:r>
              <a:rPr lang="en-US" sz="2000" b="1" i="1" dirty="0">
                <a:solidFill>
                  <a:srgbClr val="000000"/>
                </a:solidFill>
                <a:latin typeface="+mn-lt"/>
              </a:rPr>
              <a:t> heating</a:t>
            </a:r>
            <a:r>
              <a:rPr lang="en-US" sz="2000" dirty="0">
                <a:solidFill>
                  <a:srgbClr val="000000"/>
                </a:solidFill>
                <a:latin typeface="+mn-lt"/>
              </a:rPr>
              <a:t>:  Includes processes such as radiation, latent heat release or absorption, and surface heat fluxes.</a:t>
            </a:r>
            <a:endParaRPr lang="en-US" sz="2000" b="1" dirty="0">
              <a:solidFill>
                <a:srgbClr val="000000"/>
              </a:solidFill>
              <a:latin typeface="+mn-lt"/>
            </a:endParaRPr>
          </a:p>
        </p:txBody>
      </p:sp>
    </p:spTree>
  </p:cSld>
  <p:clrMapOvr>
    <a:masterClrMapping/>
  </p:clrMapOvr>
</p:sld>
</file>

<file path=ppt/theme/theme1.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bwMode="auto">
        <a:noFill/>
        <a:ln w="12700">
          <a:noFill/>
          <a:miter lim="800000"/>
          <a:headEnd/>
          <a:tailEnd/>
        </a:ln>
        <a:effectLst/>
      </a:spPr>
      <a:bodyPr>
        <a:spAutoFit/>
      </a:bodyPr>
      <a:lstStyle>
        <a:defPPr>
          <a:spcBef>
            <a:spcPct val="50000"/>
          </a:spcBef>
          <a:defRPr dirty="0">
            <a:latin typeface="+mn-lt"/>
          </a:defRPr>
        </a:defPPr>
      </a:lstStyle>
    </a:tx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Designs\Contemporary.pot</Template>
  <TotalTime>347231314</TotalTime>
  <Words>3876</Words>
  <Application>Microsoft Macintosh PowerPoint</Application>
  <PresentationFormat>On-screen Show (4:3)</PresentationFormat>
  <Paragraphs>609</Paragraphs>
  <Slides>139</Slides>
  <Notes>136</Notes>
  <HiddenSlides>2</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2</vt:i4>
      </vt:variant>
      <vt:variant>
        <vt:lpstr>Slide Titles</vt:lpstr>
      </vt:variant>
      <vt:variant>
        <vt:i4>139</vt:i4>
      </vt:variant>
    </vt:vector>
  </HeadingPairs>
  <TitlesOfParts>
    <vt:vector size="150" baseType="lpstr">
      <vt:lpstr>Arial</vt:lpstr>
      <vt:lpstr>Cambria Math</vt:lpstr>
      <vt:lpstr>Math1</vt:lpstr>
      <vt:lpstr>Symbol</vt:lpstr>
      <vt:lpstr>Times New Roman</vt:lpstr>
      <vt:lpstr>Contemporary</vt:lpstr>
      <vt:lpstr>1_Contemporary</vt:lpstr>
      <vt:lpstr>2_Contemporary</vt:lpstr>
      <vt:lpstr>3_Contemporary</vt:lpstr>
      <vt:lpstr>Equation</vt:lpstr>
      <vt:lpstr>Worksheet</vt:lpstr>
      <vt:lpstr>PowerPoint Presentation</vt:lpstr>
      <vt:lpstr>Chapter 6:  Fronts</vt:lpstr>
      <vt:lpstr>PowerPoint Presentation</vt:lpstr>
      <vt:lpstr>PowerPoint Presentation</vt:lpstr>
      <vt:lpstr>PowerPoint Presentation</vt:lpstr>
      <vt:lpstr>What is a front?</vt:lpstr>
      <vt:lpstr>PowerPoint Presentation</vt:lpstr>
      <vt:lpstr>PowerPoint Presentation</vt:lpstr>
      <vt:lpstr>Frontal characteristics</vt:lpstr>
      <vt:lpstr>NAM analysis, 00 UTC 17 Nov 2009</vt:lpstr>
      <vt:lpstr>NAM analysis, 00 UTC 17 Nov 2009</vt:lpstr>
      <vt:lpstr>NAM analysis, 00 UTC 17 Nov 2009</vt:lpstr>
      <vt:lpstr>NAM θ analysis, 00 UTC 17 Nov 2009</vt:lpstr>
      <vt:lpstr>PowerPoint Presentation</vt:lpstr>
      <vt:lpstr>PowerPoint Presentation</vt:lpstr>
      <vt:lpstr>PowerPoint Presentation</vt:lpstr>
      <vt:lpstr>a.) Shearing – front-parallel wind</vt:lpstr>
      <vt:lpstr>a.) Shearing – front-parallel wind</vt:lpstr>
      <vt:lpstr>PowerPoint Presentation</vt:lpstr>
      <vt:lpstr>PowerPoint Presentation</vt:lpstr>
      <vt:lpstr>b.) Confluence – front normal wind</vt:lpstr>
      <vt:lpstr>b.) Confluence – front normal wind</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Deformation pattern:  FG or FL depending on relative orientation of axis of dilatation, isentropes</vt:lpstr>
      <vt:lpstr>d.) Diabatic term   </vt:lpstr>
      <vt:lpstr>d.) Diabatic term   </vt:lpstr>
      <vt:lpstr>PowerPoint Presentation</vt:lpstr>
      <vt:lpstr>PowerPoint Presentation</vt:lpstr>
      <vt:lpstr>GFS analysis, 12 UTC 14 Nov 2008 10-m wind, 1000-mb potential temperature </vt:lpstr>
      <vt:lpstr>GFS analysis, 12 UTC 14 Nov 2008 10-m wind, SLP 1000-mb Frontogenesis</vt:lpstr>
      <vt:lpstr>GFS analysis, 12 UTC 14 Nov 2008 SLP, 1000-mb Frontogenesis, Q</vt:lpstr>
      <vt:lpstr>GFS analysis, 12 UTC 14 Nov 2008 SLP, 1000-mb Frontogenesis, 850-mb Q, omega</vt:lpstr>
      <vt:lpstr>PowerPoint Presentation</vt:lpstr>
      <vt:lpstr>Summary of QG Frontogenesis</vt:lpstr>
      <vt:lpstr>a QG theory weakness:</vt:lpstr>
      <vt:lpstr>PowerPoint Presentation</vt:lpstr>
      <vt:lpstr>Frontal Collapse</vt:lpstr>
      <vt:lpstr>Frontal Collapse</vt:lpstr>
      <vt:lpstr>Frontal Collapse and Narrow Cold Frontal Rainbands (NCFR)</vt:lpstr>
      <vt:lpstr>Frontal Collapse and Narrow Cold Frontal Rainbands (NCFR)</vt:lpstr>
      <vt:lpstr>Frontal Collapse and Narrow Cold Frontal Rainbands (NCFR)</vt:lpstr>
      <vt:lpstr>PowerPoint Presentation</vt:lpstr>
      <vt:lpstr>Frontal Collapse and NCFR: 15 Nov 2007</vt:lpstr>
      <vt:lpstr>Recap</vt:lpstr>
      <vt:lpstr>Types of cold-frontal rainbands</vt:lpstr>
      <vt:lpstr>Cold Fronts: a.) Katafront structure</vt:lpstr>
      <vt:lpstr>Cold Fronts: b.) Anafront structure</vt:lpstr>
      <vt:lpstr>Cold Fronts: 2.) Anafront structure</vt:lpstr>
      <vt:lpstr>Katafront</vt:lpstr>
      <vt:lpstr>Anafront</vt:lpstr>
      <vt:lpstr>PowerPoint Presentation</vt:lpstr>
      <vt:lpstr>09 UTC 30 Nov 2006 –  Anafront structure  [RUC SLP (green), θe (yellow), radar mosaic]</vt:lpstr>
      <vt:lpstr>PowerPoint Presentation</vt:lpstr>
      <vt:lpstr>12 UTC 13 Jan – 00 UTC 15 Jan 2005 – Anafront case  Radar, 3h intervals, 36h loop</vt:lpstr>
      <vt:lpstr>Cold Fronts: Arctic Fronts</vt:lpstr>
      <vt:lpstr>Cold Fronts: Back-Door Cold Front</vt:lpstr>
      <vt:lpstr>PowerPoint Presentation</vt:lpstr>
      <vt:lpstr>Warm Fronts</vt:lpstr>
      <vt:lpstr>24 Jan 2010 Warm Front Example</vt:lpstr>
      <vt:lpstr>PowerPoint Presentation</vt:lpstr>
      <vt:lpstr>PowerPoint Presentation</vt:lpstr>
      <vt:lpstr>Warm Fronts: “Back door” warm front</vt:lpstr>
      <vt:lpstr>Warm Fronts: “Back door” warm front</vt:lpstr>
      <vt:lpstr>Warm Fronts: “Back door” warm front</vt:lpstr>
      <vt:lpstr>Warm Fronts: “Back door” warm front</vt:lpstr>
      <vt:lpstr>Occlusion Process </vt:lpstr>
      <vt:lpstr>Occlusion Process </vt:lpstr>
      <vt:lpstr>PowerPoint Presentation</vt:lpstr>
      <vt:lpstr>Schultz and Vaughan (2011, BAMS)</vt:lpstr>
      <vt:lpstr>Occluded Fronts: Formation</vt:lpstr>
      <vt:lpstr>The Occlusion Process… Catch up? </vt:lpstr>
      <vt:lpstr>Schultz and Vaughan (2011, BAMS)</vt:lpstr>
      <vt:lpstr>Schultz and Vaughan (2011, BAMS)</vt:lpstr>
      <vt:lpstr>Occluded Fronts: Structure</vt:lpstr>
      <vt:lpstr>Schultz and Vaughan (2011, BAMS)</vt:lpstr>
      <vt:lpstr>Occluded cyclone, 06 UTC 27 Oct 2010 </vt:lpstr>
      <vt:lpstr>Occluded cyclone:  06 UTC 27 Oct  2010</vt:lpstr>
      <vt:lpstr>Occluded cyclone:  06 UTC 27 Oct 2010</vt:lpstr>
      <vt:lpstr>Occluded cyclone:  06 UTC 27 Oct 2010</vt:lpstr>
      <vt:lpstr>Occluded cyclone:  06 UTC 27 October 2010</vt:lpstr>
      <vt:lpstr>Schultz and Vaughan (2011, BAMS)</vt:lpstr>
      <vt:lpstr>Schultz and Vaughan (2011, BAMS)</vt:lpstr>
      <vt:lpstr>Schultz and Vaughan (2011, BAMS)</vt:lpstr>
      <vt:lpstr>“Instant Occlusions” </vt:lpstr>
      <vt:lpstr>“Instant Occlusions”…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Instant Occlusions</vt:lpstr>
      <vt:lpstr>Coastal Fronts</vt:lpstr>
      <vt:lpstr>Coastal Fronts: Mechanisms</vt:lpstr>
      <vt:lpstr>Coastal Front Formation</vt:lpstr>
      <vt:lpstr>Coastal Front Formation</vt:lpstr>
      <vt:lpstr>PowerPoint Presentation</vt:lpstr>
      <vt:lpstr>Coastal Front Examples</vt:lpstr>
      <vt:lpstr>PowerPoint Presentation</vt:lpstr>
      <vt:lpstr>How does Sensible Weather Evolve as Coastal Front Passes?</vt:lpstr>
      <vt:lpstr>Sensible Weather with Coastal Front Passage</vt:lpstr>
      <vt:lpstr>PowerPoint Presentation</vt:lpstr>
      <vt:lpstr>Coastal Fronts</vt:lpstr>
      <vt:lpstr>Coastal FrontsCharacteristics</vt:lpstr>
      <vt:lpstr>Example, 24 Nov. 2007</vt:lpstr>
      <vt:lpstr>Example, 24 Nov 2007</vt:lpstr>
      <vt:lpstr>Example, 24 Nov 2007</vt:lpstr>
      <vt:lpstr>Example, 24 Nov 2007</vt:lpstr>
      <vt:lpstr>Example, 25 Nov. 2007</vt:lpstr>
      <vt:lpstr>Example, 25 Nov 2007</vt:lpstr>
      <vt:lpstr>Example, 25 Nov 2007</vt:lpstr>
      <vt:lpstr>Example, 25 Nov 2007</vt:lpstr>
      <vt:lpstr>Example, 25 Nov 2007</vt:lpstr>
      <vt:lpstr>Example, 25 Nov 2007</vt:lpstr>
      <vt:lpstr>Example, 25 Nov 2007</vt:lpstr>
      <vt:lpstr>Example, 25 Nov 2007</vt:lpstr>
      <vt:lpstr>Example, 26 Nov 2007</vt:lpstr>
      <vt:lpstr>Example, 26 Nov 2007</vt:lpstr>
      <vt:lpstr>Example, 26 Nov 2007</vt:lpstr>
      <vt:lpstr>Example, 26 Nov 2007</vt:lpstr>
      <vt:lpstr>Example, 26 Nov 2007</vt:lpstr>
      <vt:lpstr>Example, 26 Nov 2007</vt:lpstr>
      <vt:lpstr>Example, 26 Nov 2007</vt:lpstr>
      <vt:lpstr>Example, 26 Nov 2007</vt:lpstr>
      <vt:lpstr>Example, 27 Nov 2007</vt:lpstr>
      <vt:lpstr>Example, 27 Nov 2007</vt:lpstr>
      <vt:lpstr>Example, 27 Nov 2007</vt:lpstr>
      <vt:lpstr>Example, 27 Nov 2007</vt:lpstr>
      <vt:lpstr>PowerPoint Presentation</vt:lpstr>
      <vt:lpstr>Fronts:  Objectives</vt:lpstr>
      <vt:lpstr>Observational Analysis:  Upper Front (Shapiro, 1981)</vt:lpstr>
      <vt:lpstr>Modeling Results:  Upper Front (Keyser et al. 1986)</vt:lpstr>
      <vt:lpstr>Observational Analysis:  Upper Front (Lackmann et al. 1997)</vt:lpstr>
      <vt:lpstr>Upper Front (18 UTC 25 Aug 2004) PV (shaded), isentropes (black), isotachs (red)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dc:title>
  <dc:subject/>
  <dc:creator>Gary Lackmann Brian Mapes</dc:creator>
  <cp:keywords/>
  <dc:description/>
  <cp:lastModifiedBy>Mapes, Brian Earle</cp:lastModifiedBy>
  <cp:revision>335</cp:revision>
  <cp:lastPrinted>2000-11-13T14:09:23Z</cp:lastPrinted>
  <dcterms:created xsi:type="dcterms:W3CDTF">2017-04-18T18:03:02Z</dcterms:created>
  <dcterms:modified xsi:type="dcterms:W3CDTF">2020-11-16T15:27:50Z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C:\WINNT\Profiles\Administrator\Personal</vt:lpwstr>
  </property>
</Properties>
</file>